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44" r:id="rId3"/>
    <p:sldId id="259" r:id="rId4"/>
    <p:sldId id="260" r:id="rId5"/>
    <p:sldId id="261" r:id="rId6"/>
    <p:sldId id="269" r:id="rId7"/>
    <p:sldId id="263" r:id="rId8"/>
    <p:sldId id="270" r:id="rId9"/>
    <p:sldId id="265" r:id="rId10"/>
    <p:sldId id="266" r:id="rId11"/>
    <p:sldId id="343" r:id="rId12"/>
  </p:sldIdLst>
  <p:sldSz cx="14630400" cy="8229600"/>
  <p:notesSz cx="8229600" cy="14630400"/>
  <p:embeddedFontLs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Raleway" panose="020B0604020202020204" charset="-52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8" d="100"/>
          <a:sy n="78" d="100"/>
        </p:scale>
        <p:origin x="-67" y="-77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5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5DF402-81D9-80D7-91CD-D6AA095FC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F084E32-7D33-D4CD-DA43-BD7F9F82A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B07F538-3F6D-AAA1-C92E-986C84AE6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862101-D3BD-5C19-29D7-90EC857939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3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C6E51E-FEBC-25A8-E1B7-4436BC47B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2F756A4-2AD7-1E51-1259-4E7994FC8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F223961-9CD6-E705-AA33-6F49282C6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F2EC36-1969-16F6-B4EB-21E9967F2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11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3C49C9-4CC9-F309-96AF-BE3013F30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DA39B3-6B0A-C91A-BDD7-225B1BEC6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DA2211-FF6E-BF7A-5C49-04A3927C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9E29-B1CB-4270-A6FF-8FAC66E8AC52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346F25-3BB8-5AD4-632D-97A460B5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530FE0-7C10-C20C-3EDA-526153D4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B934-8F35-4EB3-935A-7FA3D375F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00C9-0BA2-40A6-8E0F-FC84383D99E0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2097-2684-49D7-BF26-F95272971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1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416C9-3D29-0F09-EC03-45898C0EF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597407"/>
            <a:ext cx="10972800" cy="597054"/>
          </a:xfrm>
        </p:spPr>
        <p:txBody>
          <a:bodyPr>
            <a:normAutofit/>
          </a:bodyPr>
          <a:lstStyle/>
          <a:p>
            <a:r>
              <a:rPr lang="ru-RU" sz="1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НАУЧНАЯ КОНФЕРЕНЦИЯ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81474AD-81E6-F41D-A420-5B7FA29A8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266015"/>
            <a:ext cx="10972800" cy="1986914"/>
          </a:xfrm>
        </p:spPr>
        <p:txBody>
          <a:bodyPr>
            <a:normAutofit/>
          </a:bodyPr>
          <a:lstStyle/>
          <a:p>
            <a:r>
              <a:rPr lang="ru-RU" sz="2000" dirty="0"/>
              <a:t>ИССЛЕДОВАНИЯ МОЛОДЫХ УЧЁНЫХ В РЕАЛИЗАЦИИ ПРИОРИТЕТОВ НАУЧНО-ТЕХНОЛОГИЧЕСКОГО РАЗВИТИЯ В ОБЛАСТИ ЖИВОТНОВОДСТВА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CB7D1E-FEEC-7C82-E562-2402D4D2FAFA}"/>
              </a:ext>
            </a:extLst>
          </p:cNvPr>
          <p:cNvSpPr txBox="1"/>
          <p:nvPr/>
        </p:nvSpPr>
        <p:spPr>
          <a:xfrm>
            <a:off x="1666754" y="4722062"/>
            <a:ext cx="7315200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60" dirty="0"/>
              <a:t>Докладчик: </a:t>
            </a:r>
          </a:p>
          <a:p>
            <a:r>
              <a:rPr lang="ru-RU" sz="2160" dirty="0"/>
              <a:t>ведущий научный сотрудник, </a:t>
            </a:r>
          </a:p>
          <a:p>
            <a:r>
              <a:rPr lang="ru-RU" sz="2160" dirty="0"/>
              <a:t>канд. с.-х. наук, Романец Тимофей Сергеевич</a:t>
            </a:r>
          </a:p>
          <a:p>
            <a:endParaRPr lang="ru-RU" sz="1920" dirty="0"/>
          </a:p>
          <a:p>
            <a:r>
              <a:rPr lang="ru-RU" sz="2160" dirty="0"/>
              <a:t>ФГБОУ ВО Донской ГАУ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A10FC1-5113-E3F8-4D17-DF9CD2EC9FB5}"/>
              </a:ext>
            </a:extLst>
          </p:cNvPr>
          <p:cNvSpPr txBox="1"/>
          <p:nvPr/>
        </p:nvSpPr>
        <p:spPr>
          <a:xfrm>
            <a:off x="3657600" y="7347884"/>
            <a:ext cx="73152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60" dirty="0"/>
              <a:t>п. Дубровицы, 2025 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C02931-180B-D4AE-C61C-2E5F5A6A6390}"/>
              </a:ext>
            </a:extLst>
          </p:cNvPr>
          <p:cNvSpPr txBox="1"/>
          <p:nvPr/>
        </p:nvSpPr>
        <p:spPr>
          <a:xfrm>
            <a:off x="2755662" y="2959447"/>
            <a:ext cx="9119076" cy="917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960"/>
              </a:spcAft>
            </a:pPr>
            <a:r>
              <a:rPr lang="ru-RU" sz="24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Выявление дифференцированных SNP между породами свиней дюрок, беркшир и гемпшир</a:t>
            </a:r>
            <a:endParaRPr lang="ru-RU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CE7817-7165-6B5B-B568-38DB34E1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542" y="4352209"/>
            <a:ext cx="3272855" cy="245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3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94478" y="1316125"/>
            <a:ext cx="75289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ВЫВОДЫ</a:t>
            </a:r>
            <a:endParaRPr lang="en-US" sz="445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17A2F29-BE4A-5A89-0234-F42908120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8366" y="7753367"/>
            <a:ext cx="2042337" cy="4607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D7019A3-0A0A-CCEB-612E-C55804A82859}"/>
              </a:ext>
            </a:extLst>
          </p:cNvPr>
          <p:cNvSpPr txBox="1"/>
          <p:nvPr/>
        </p:nvSpPr>
        <p:spPr>
          <a:xfrm>
            <a:off x="6594478" y="2396990"/>
            <a:ext cx="6694802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750"/>
              </a:lnSpc>
              <a:spcAft>
                <a:spcPts val="800"/>
              </a:spcAft>
            </a:pPr>
            <a:r>
              <a:rPr lang="ru-RU" sz="2400" dirty="0">
                <a:solidFill>
                  <a:srgbClr val="3C3939"/>
                </a:solidFill>
                <a:latin typeface="Raleway" pitchFamily="34" charset="0"/>
              </a:rPr>
              <a:t>Проведенный анализ показал генетическую дифференциацию между породами дюрок, беркшир, гемпшир и позволил выявить ряд SNP, специфичных для каждой из них.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A092D5-22E2-4627-954B-CAF74304BCA2}"/>
              </a:ext>
            </a:extLst>
          </p:cNvPr>
          <p:cNvSpPr txBox="1"/>
          <p:nvPr/>
        </p:nvSpPr>
        <p:spPr>
          <a:xfrm>
            <a:off x="2788231" y="1349694"/>
            <a:ext cx="6826358" cy="1854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60"/>
              </a:spcAft>
            </a:pPr>
            <a:r>
              <a:rPr lang="ru-RU" sz="2160" dirty="0"/>
              <a:t>Исследование выполнено за счет средств гранта РНФ №23–76–10009, на тему: «Исследование генома свиней породы дюрок в аспекте породообразования, внутрипородной стратификации и интенсивного отбора по селекционно-ценным признакам»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3355C6-FB45-4B29-761D-962BCB1ACB1A}"/>
              </a:ext>
            </a:extLst>
          </p:cNvPr>
          <p:cNvSpPr txBox="1"/>
          <p:nvPr/>
        </p:nvSpPr>
        <p:spPr>
          <a:xfrm>
            <a:off x="2788231" y="4114802"/>
            <a:ext cx="5703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60" dirty="0"/>
              <a:t>Докладчик: </a:t>
            </a:r>
          </a:p>
          <a:p>
            <a:r>
              <a:rPr lang="ru-RU" sz="2160" dirty="0"/>
              <a:t>ведущий научный сотрудник, </a:t>
            </a:r>
          </a:p>
          <a:p>
            <a:r>
              <a:rPr lang="ru-RU" sz="2160" dirty="0"/>
              <a:t>канд. с.-х. наук, Романец Тимофей Сергеевич</a:t>
            </a:r>
          </a:p>
          <a:p>
            <a:endParaRPr lang="ru-RU" sz="1920" dirty="0"/>
          </a:p>
          <a:p>
            <a:r>
              <a:rPr lang="ru-RU" sz="2160" dirty="0"/>
              <a:t>ФГБОУ ВО Донской ГАУ</a:t>
            </a:r>
          </a:p>
          <a:p>
            <a:endParaRPr lang="ru-RU" sz="2160" dirty="0"/>
          </a:p>
          <a:p>
            <a:r>
              <a:rPr lang="ru-RU" sz="2160" dirty="0"/>
              <a:t>Тел.: </a:t>
            </a:r>
            <a:r>
              <a:rPr lang="en-US" sz="2160" dirty="0"/>
              <a:t>+7-961-280-58-88</a:t>
            </a:r>
            <a:endParaRPr lang="ru-RU" sz="2160" dirty="0"/>
          </a:p>
          <a:p>
            <a:r>
              <a:rPr lang="en-US" sz="2160" dirty="0"/>
              <a:t>Email: timofey_8877@mail.ru</a:t>
            </a:r>
          </a:p>
          <a:p>
            <a:endParaRPr lang="ru-RU" sz="216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BF6D7C-E118-AC4D-65C3-539A3C8E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764" y="1498593"/>
            <a:ext cx="1575407" cy="15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9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млекопитающее, свинья, рыло, Свиньи&#10;&#10;Автоматически созданное описание">
            <a:extLst>
              <a:ext uri="{FF2B5EF4-FFF2-40B4-BE49-F238E27FC236}">
                <a16:creationId xmlns:a16="http://schemas.microsoft.com/office/drawing/2014/main" xmlns="" id="{0ED6D113-762C-0727-C29E-13EFB4465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74" b="12294"/>
          <a:stretch/>
        </p:blipFill>
        <p:spPr>
          <a:xfrm>
            <a:off x="1" y="0"/>
            <a:ext cx="14773396" cy="822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E34949-373F-70D7-C0D9-7B2784489009}"/>
              </a:ext>
            </a:extLst>
          </p:cNvPr>
          <p:cNvSpPr txBox="1"/>
          <p:nvPr/>
        </p:nvSpPr>
        <p:spPr>
          <a:xfrm>
            <a:off x="1986098" y="431752"/>
            <a:ext cx="10801201" cy="1322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Актуальность исследований</a:t>
            </a:r>
            <a:r>
              <a:rPr lang="ru-RU" sz="20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обусловлена необходимостью совершенствования методов селекции и разработки эффективных стратегий разведения </a:t>
            </a:r>
            <a:endParaRPr lang="ru-RU" sz="2000" dirty="0">
              <a:solidFill>
                <a:schemeClr val="bg1"/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marL="0" indent="0" algn="l">
              <a:lnSpc>
                <a:spcPts val="3250"/>
              </a:lnSpc>
              <a:buNone/>
            </a:pPr>
            <a:r>
              <a:rPr lang="ru-RU" sz="20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ком</a:t>
            </a:r>
            <a:r>
              <a:rPr lang="en-US" sz="20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мерческих пород свиней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72970" y="96802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Цель исследования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5772970" y="2059015"/>
            <a:ext cx="893242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Анализ полногеномных данных </a:t>
            </a:r>
            <a:endParaRPr lang="ru-RU" sz="2200" dirty="0">
              <a:solidFill>
                <a:srgbClr val="3C3939"/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трех коммерческих пород свиней</a:t>
            </a:r>
            <a:r>
              <a:rPr lang="ru-RU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 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772970" y="3040319"/>
            <a:ext cx="714437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750"/>
              </a:lnSpc>
            </a:pPr>
            <a:r>
              <a:rPr lang="ru-RU" sz="2200" dirty="0">
                <a:solidFill>
                  <a:srgbClr val="3C3939"/>
                </a:solidFill>
                <a:latin typeface="Raleway" pitchFamily="34" charset="0"/>
              </a:rPr>
              <a:t>Д</a:t>
            </a:r>
            <a:r>
              <a:rPr lang="en-US" sz="2200" dirty="0">
                <a:solidFill>
                  <a:srgbClr val="3C3939"/>
                </a:solidFill>
                <a:latin typeface="Raleway" pitchFamily="34" charset="0"/>
              </a:rPr>
              <a:t>ля выявления генетических маркеров, отличающих их друг от друга, а также установления внутрипородной генетической вариабельности, связанной с интенсивным отбором по продуктивным признакам.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C08D965-8BAA-77D8-74AF-7BAAEC984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8366" y="7753367"/>
            <a:ext cx="2042337" cy="460772"/>
          </a:xfrm>
          <a:prstGeom prst="rect">
            <a:avLst/>
          </a:prstGeom>
        </p:spPr>
      </p:pic>
      <p:pic>
        <p:nvPicPr>
          <p:cNvPr id="8" name="Рисунок 7" descr="Изображение выглядит как Организ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65B69091-75EA-DB40-E087-4D2CE50514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87" t="13044" r="187" b="9323"/>
          <a:stretch/>
        </p:blipFill>
        <p:spPr>
          <a:xfrm rot="5400000">
            <a:off x="-1858300" y="1809055"/>
            <a:ext cx="8263384" cy="45467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72351"/>
            <a:ext cx="68225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МАТЕРИАЛЫ И МЕТОДЫ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621292"/>
            <a:ext cx="6408063" cy="1322189"/>
          </a:xfrm>
          <a:prstGeom prst="roundRect">
            <a:avLst>
              <a:gd name="adj" fmla="val 720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2"/>
          <p:cNvSpPr/>
          <p:nvPr/>
        </p:nvSpPr>
        <p:spPr>
          <a:xfrm>
            <a:off x="1028224" y="4855726"/>
            <a:ext cx="29131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Исследуемые группы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346144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Дюрок, беркшир, гемпшир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667" y="4621292"/>
            <a:ext cx="6408063" cy="1322189"/>
          </a:xfrm>
          <a:prstGeom prst="roundRect">
            <a:avLst>
              <a:gd name="adj" fmla="val 720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5"/>
          <p:cNvSpPr/>
          <p:nvPr/>
        </p:nvSpPr>
        <p:spPr>
          <a:xfrm>
            <a:off x="7663101" y="48557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Источник данных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63101" y="5346144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База DRYAD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6170295"/>
            <a:ext cx="6408063" cy="1322189"/>
          </a:xfrm>
          <a:prstGeom prst="roundRect">
            <a:avLst>
              <a:gd name="adj" fmla="val 720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 8"/>
          <p:cNvSpPr/>
          <p:nvPr/>
        </p:nvSpPr>
        <p:spPr>
          <a:xfrm>
            <a:off x="1028224" y="64047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Генотипирование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895148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52 783 варианта, уровень генотипирования 0,96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428667" y="6170295"/>
            <a:ext cx="6408063" cy="1322189"/>
          </a:xfrm>
          <a:prstGeom prst="roundRect">
            <a:avLst>
              <a:gd name="adj" fmla="val 720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11"/>
          <p:cNvSpPr/>
          <p:nvPr/>
        </p:nvSpPr>
        <p:spPr>
          <a:xfrm>
            <a:off x="7663101" y="6404729"/>
            <a:ext cx="37620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Программное обеспечение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663101" y="6895148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R, PLINK</a:t>
            </a:r>
            <a:endParaRPr lang="en-US" sz="175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05CBFB2-D598-F5BA-3C6D-4EFB15C53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8366" y="7753367"/>
            <a:ext cx="2042337" cy="4607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03511" y="4008715"/>
            <a:ext cx="70231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РЕЗУЛЬТАТЫ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171003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15</a:t>
            </a:r>
            <a:endParaRPr lang="en-US" sz="5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401723" y="6202799"/>
            <a:ext cx="29048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SNP Дюрок-Беркшир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693218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Выявлено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SNP &gt; 0,999 квантиль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54704" y="5171003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C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8" name="Text 5"/>
          <p:cNvSpPr/>
          <p:nvPr/>
        </p:nvSpPr>
        <p:spPr>
          <a:xfrm>
            <a:off x="5863233" y="6202799"/>
            <a:ext cx="29036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SNP Дюрок-Гемпшир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693218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Выявлено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SNP &gt; 0,999 квантиль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715738" y="5171003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C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1" name="Text 8"/>
          <p:cNvSpPr/>
          <p:nvPr/>
        </p:nvSpPr>
        <p:spPr>
          <a:xfrm>
            <a:off x="10158293" y="6202799"/>
            <a:ext cx="32355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SNP Беркшир-Гемпшир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6693218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Выявлено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SNP &gt; 0,999 квантиль</a:t>
            </a:r>
            <a:endParaRPr lang="en-US" sz="175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AB32557-052C-8E1F-C1E2-F851C7639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8366" y="7753367"/>
            <a:ext cx="2042337" cy="4607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7253E0-E46E-4AB8-BCDA-A36EBC139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, снимок экрана, линия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AC7D2ACE-EAE6-AFE4-D06D-6F16854C6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107" y="3056963"/>
            <a:ext cx="8771947" cy="4414528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xmlns="" id="{D899AFDA-0726-5B6A-4AD3-B1ADEF775CDA}"/>
              </a:ext>
            </a:extLst>
          </p:cNvPr>
          <p:cNvSpPr/>
          <p:nvPr/>
        </p:nvSpPr>
        <p:spPr>
          <a:xfrm>
            <a:off x="41255" y="7392420"/>
            <a:ext cx="14630400" cy="460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0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ДИФФЕРЕНЦИАЦИЯ </a:t>
            </a:r>
            <a:r>
              <a:rPr lang="en-US" sz="20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ДЮРОК-</a:t>
            </a:r>
            <a:r>
              <a:rPr lang="ru-RU" sz="20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БЕРКШ</a:t>
            </a:r>
            <a:r>
              <a:rPr lang="en-US" sz="20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ИР</a:t>
            </a:r>
            <a:endParaRPr lang="en-US" sz="2000" b="1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xmlns="" id="{E83DECDA-BE62-E41B-9EFC-4C33506DA96E}"/>
              </a:ext>
            </a:extLst>
          </p:cNvPr>
          <p:cNvSpPr/>
          <p:nvPr/>
        </p:nvSpPr>
        <p:spPr>
          <a:xfrm>
            <a:off x="9378910" y="1511856"/>
            <a:ext cx="4465201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5119586C-BBDD-556C-39F0-EF928B984366}"/>
              </a:ext>
            </a:extLst>
          </p:cNvPr>
          <p:cNvGrpSpPr/>
          <p:nvPr/>
        </p:nvGrpSpPr>
        <p:grpSpPr>
          <a:xfrm>
            <a:off x="786289" y="693629"/>
            <a:ext cx="13219077" cy="2822212"/>
            <a:chOff x="793790" y="4564975"/>
            <a:chExt cx="13616974" cy="2967157"/>
          </a:xfrm>
        </p:grpSpPr>
        <p:pic>
          <p:nvPicPr>
            <p:cNvPr id="7" name="Image 1" descr="preencoded.png">
              <a:extLst>
                <a:ext uri="{FF2B5EF4-FFF2-40B4-BE49-F238E27FC236}">
                  <a16:creationId xmlns:a16="http://schemas.microsoft.com/office/drawing/2014/main" xmlns="" id="{5306589D-B135-905E-4F01-580F4E619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1562" y="4564975"/>
              <a:ext cx="2967157" cy="2967157"/>
            </a:xfrm>
            <a:prstGeom prst="rect">
              <a:avLst/>
            </a:prstGeom>
          </p:spPr>
        </p:pic>
        <p:pic>
          <p:nvPicPr>
            <p:cNvPr id="8" name="Image 2" descr="preencoded.png">
              <a:extLst>
                <a:ext uri="{FF2B5EF4-FFF2-40B4-BE49-F238E27FC236}">
                  <a16:creationId xmlns:a16="http://schemas.microsoft.com/office/drawing/2014/main" xmlns="" id="{6934E830-4A7C-EDA9-5AE3-84811A1F0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1785" y="5731966"/>
              <a:ext cx="220504" cy="275749"/>
            </a:xfrm>
            <a:prstGeom prst="rect">
              <a:avLst/>
            </a:prstGeom>
          </p:spPr>
        </p:pic>
        <p:pic>
          <p:nvPicPr>
            <p:cNvPr id="11" name="Image 3" descr="preencoded.png">
              <a:extLst>
                <a:ext uri="{FF2B5EF4-FFF2-40B4-BE49-F238E27FC236}">
                  <a16:creationId xmlns:a16="http://schemas.microsoft.com/office/drawing/2014/main" xmlns="" id="{51F62749-107B-5432-1027-DB691573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1562" y="4564975"/>
              <a:ext cx="2967157" cy="2967157"/>
            </a:xfrm>
            <a:prstGeom prst="rect">
              <a:avLst/>
            </a:prstGeom>
          </p:spPr>
        </p:pic>
        <p:sp>
          <p:nvSpPr>
            <p:cNvPr id="12" name="Text 6">
              <a:extLst>
                <a:ext uri="{FF2B5EF4-FFF2-40B4-BE49-F238E27FC236}">
                  <a16:creationId xmlns:a16="http://schemas.microsoft.com/office/drawing/2014/main" xmlns="" id="{3428848B-0B69-BF41-8E12-D837396B4C51}"/>
                </a:ext>
              </a:extLst>
            </p:cNvPr>
            <p:cNvSpPr/>
            <p:nvPr/>
          </p:nvSpPr>
          <p:spPr>
            <a:xfrm>
              <a:off x="7870924" y="5113913"/>
              <a:ext cx="220504" cy="2757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600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2</a:t>
              </a:r>
              <a:endParaRPr lang="en-US" sz="160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DFB57F50-0E6D-CF2E-D68A-3A491D46EFEA}"/>
                </a:ext>
              </a:extLst>
            </p:cNvPr>
            <p:cNvGrpSpPr/>
            <p:nvPr/>
          </p:nvGrpSpPr>
          <p:grpSpPr>
            <a:xfrm>
              <a:off x="793790" y="4564975"/>
              <a:ext cx="13616974" cy="2967157"/>
              <a:chOff x="793790" y="4564975"/>
              <a:chExt cx="13616974" cy="2967157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xmlns="" id="{C3103CD5-7217-8D4A-F324-CAC4D151D202}"/>
                  </a:ext>
                </a:extLst>
              </p:cNvPr>
              <p:cNvGrpSpPr/>
              <p:nvPr/>
            </p:nvGrpSpPr>
            <p:grpSpPr>
              <a:xfrm>
                <a:off x="793790" y="4974193"/>
                <a:ext cx="13616974" cy="1939231"/>
                <a:chOff x="793790" y="4974193"/>
                <a:chExt cx="13616974" cy="1939231"/>
              </a:xfrm>
            </p:grpSpPr>
            <p:sp>
              <p:nvSpPr>
                <p:cNvPr id="5" name="Text 2">
                  <a:extLst>
                    <a:ext uri="{FF2B5EF4-FFF2-40B4-BE49-F238E27FC236}">
                      <a16:creationId xmlns:a16="http://schemas.microsoft.com/office/drawing/2014/main" xmlns="" id="{CB072514-7355-C8D0-2051-6DD77DED5DC0}"/>
                    </a:ext>
                  </a:extLst>
                </p:cNvPr>
                <p:cNvSpPr/>
                <p:nvPr/>
              </p:nvSpPr>
              <p:spPr>
                <a:xfrm>
                  <a:off x="3581520" y="5764973"/>
                  <a:ext cx="1955244" cy="230386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algn="r">
                    <a:lnSpc>
                      <a:spcPts val="1800"/>
                    </a:lnSpc>
                  </a:pP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  <a:ea typeface="Raleway" pitchFamily="34" charset="-122"/>
                      <a:cs typeface="Raleway" pitchFamily="34" charset="-120"/>
                    </a:rPr>
                    <a:t>Средний FST: </a:t>
                  </a:r>
                  <a:r>
                    <a:rPr lang="ru-RU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0,142958</a:t>
                  </a:r>
                </a:p>
                <a:p>
                  <a:pPr marL="0" indent="0" algn="r">
                    <a:lnSpc>
                      <a:spcPts val="1800"/>
                    </a:lnSpc>
                    <a:buNone/>
                  </a:pP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Text 3">
                  <a:extLst>
                    <a:ext uri="{FF2B5EF4-FFF2-40B4-BE49-F238E27FC236}">
                      <a16:creationId xmlns:a16="http://schemas.microsoft.com/office/drawing/2014/main" xmlns="" id="{FB6940C5-278A-F198-75F5-41EF2BC3C2ED}"/>
                    </a:ext>
                  </a:extLst>
                </p:cNvPr>
                <p:cNvSpPr/>
                <p:nvPr/>
              </p:nvSpPr>
              <p:spPr>
                <a:xfrm>
                  <a:off x="793790" y="6090047"/>
                  <a:ext cx="4742974" cy="235744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marL="0" indent="0" algn="r">
                    <a:lnSpc>
                      <a:spcPts val="1850"/>
                    </a:lnSpc>
                    <a:buNone/>
                  </a:pPr>
                  <a:endParaRPr lang="en-US" sz="2000" dirty="0">
                    <a:solidFill>
                      <a:srgbClr val="3C3939"/>
                    </a:solidFill>
                    <a:latin typeface="Raleway" pitchFamily="34" charset="0"/>
                  </a:endParaRPr>
                </a:p>
              </p:txBody>
            </p:sp>
            <p:sp>
              <p:nvSpPr>
                <p:cNvPr id="9" name="Text 4">
                  <a:extLst>
                    <a:ext uri="{FF2B5EF4-FFF2-40B4-BE49-F238E27FC236}">
                      <a16:creationId xmlns:a16="http://schemas.microsoft.com/office/drawing/2014/main" xmlns="" id="{B6DDC7A6-DD3F-986B-F60D-8C76B5334DA1}"/>
                    </a:ext>
                  </a:extLst>
                </p:cNvPr>
                <p:cNvSpPr/>
                <p:nvPr/>
              </p:nvSpPr>
              <p:spPr>
                <a:xfrm>
                  <a:off x="9019818" y="4974193"/>
                  <a:ext cx="2307550" cy="230386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>
                    <a:lnSpc>
                      <a:spcPts val="1800"/>
                    </a:lnSpc>
                  </a:pP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Взвешенный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FST: </a:t>
                  </a:r>
                  <a:r>
                    <a:rPr lang="ru-RU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0,184349</a:t>
                  </a:r>
                </a:p>
                <a:p>
                  <a:pPr marL="0" indent="0" algn="l">
                    <a:lnSpc>
                      <a:spcPts val="1800"/>
                    </a:lnSpc>
                    <a:buNone/>
                  </a:pPr>
                  <a:endParaRPr lang="en-US" sz="2000" dirty="0">
                    <a:solidFill>
                      <a:srgbClr val="3C39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Text 7">
                  <a:extLst>
                    <a:ext uri="{FF2B5EF4-FFF2-40B4-BE49-F238E27FC236}">
                      <a16:creationId xmlns:a16="http://schemas.microsoft.com/office/drawing/2014/main" xmlns="" id="{032471DB-D9C1-2443-4DB4-DBA8C129566D}"/>
                    </a:ext>
                  </a:extLst>
                </p:cNvPr>
                <p:cNvSpPr/>
                <p:nvPr/>
              </p:nvSpPr>
              <p:spPr>
                <a:xfrm>
                  <a:off x="9093517" y="6424030"/>
                  <a:ext cx="2388394" cy="230385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>
                    <a:lnSpc>
                      <a:spcPts val="1850"/>
                    </a:lnSpc>
                  </a:pP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Хромосомная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локализация</a:t>
                  </a:r>
                  <a:endParaRPr lang="en-US" sz="2000" dirty="0">
                    <a:solidFill>
                      <a:srgbClr val="3C3939"/>
                    </a:solidFill>
                    <a:latin typeface="Raleway" pitchFamily="34" charset="0"/>
                  </a:endParaRPr>
                </a:p>
              </p:txBody>
            </p:sp>
            <p:sp>
              <p:nvSpPr>
                <p:cNvPr id="14" name="Text 8">
                  <a:extLst>
                    <a:ext uri="{FF2B5EF4-FFF2-40B4-BE49-F238E27FC236}">
                      <a16:creationId xmlns:a16="http://schemas.microsoft.com/office/drawing/2014/main" xmlns="" id="{F0454E1A-071A-081B-4DCE-67E6C966421C}"/>
                    </a:ext>
                  </a:extLst>
                </p:cNvPr>
                <p:cNvSpPr/>
                <p:nvPr/>
              </p:nvSpPr>
              <p:spPr>
                <a:xfrm>
                  <a:off x="9093517" y="6786118"/>
                  <a:ext cx="5317247" cy="127306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>
                    <a:lnSpc>
                      <a:spcPts val="1850"/>
                    </a:lnSpc>
                  </a:pPr>
                  <a:r>
                    <a:rPr lang="ru-RU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П</a:t>
                  </a: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ики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на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</a:t>
                  </a:r>
                  <a:r>
                    <a:rPr lang="ru-RU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1-3, 6, 8, 11-13 </a:t>
                  </a:r>
                  <a:r>
                    <a:rPr lang="ru-RU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и</a:t>
                  </a:r>
                  <a:r>
                    <a:rPr lang="ru-RU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17 </a:t>
                  </a: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хромосомах</a:t>
                  </a:r>
                  <a:endParaRPr lang="en-US" sz="2000" dirty="0">
                    <a:solidFill>
                      <a:srgbClr val="3C3939"/>
                    </a:solidFill>
                    <a:latin typeface="Raleway" pitchFamily="34" charset="0"/>
                  </a:endParaRPr>
                </a:p>
              </p:txBody>
            </p:sp>
          </p:grpSp>
          <p:pic>
            <p:nvPicPr>
              <p:cNvPr id="15" name="Image 4" descr="preencoded.png">
                <a:extLst>
                  <a:ext uri="{FF2B5EF4-FFF2-40B4-BE49-F238E27FC236}">
                    <a16:creationId xmlns:a16="http://schemas.microsoft.com/office/drawing/2014/main" xmlns="" id="{F613F1ED-3932-1BEC-06D9-8371D89F4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1562" y="4564975"/>
                <a:ext cx="2967157" cy="2967157"/>
              </a:xfrm>
              <a:prstGeom prst="rect">
                <a:avLst/>
              </a:prstGeom>
            </p:spPr>
          </p:pic>
        </p:grpSp>
        <p:pic>
          <p:nvPicPr>
            <p:cNvPr id="16" name="Image 5" descr="preencoded.png">
              <a:extLst>
                <a:ext uri="{FF2B5EF4-FFF2-40B4-BE49-F238E27FC236}">
                  <a16:creationId xmlns:a16="http://schemas.microsoft.com/office/drawing/2014/main" xmlns="" id="{E77217CA-2F30-66A2-3937-DB53D1FA8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61719" y="6913424"/>
              <a:ext cx="220504" cy="220504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FF5E3D0-C951-D810-9835-59C7E0FAD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98366" y="7753367"/>
            <a:ext cx="2042337" cy="4607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4EF2907-8946-1DFD-1120-5EA9C0B1D9F6}"/>
              </a:ext>
            </a:extLst>
          </p:cNvPr>
          <p:cNvSpPr txBox="1"/>
          <p:nvPr/>
        </p:nvSpPr>
        <p:spPr>
          <a:xfrm>
            <a:off x="-1804586" y="2094733"/>
            <a:ext cx="73383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800" dirty="0">
                <a:solidFill>
                  <a:srgbClr val="3C3939"/>
                </a:solidFill>
                <a:latin typeface="Raleway" pitchFamily="34" charset="0"/>
              </a:rPr>
              <a:t>М</a:t>
            </a:r>
            <a:r>
              <a:rPr lang="ru-RU" sz="1800" dirty="0" err="1">
                <a:solidFill>
                  <a:srgbClr val="3C3939"/>
                </a:solidFill>
                <a:latin typeface="Raleway" pitchFamily="34" charset="0"/>
              </a:rPr>
              <a:t>аксимальный</a:t>
            </a:r>
            <a:r>
              <a:rPr lang="en-US" sz="1800" dirty="0">
                <a:solidFill>
                  <a:srgbClr val="3C3939"/>
                </a:solidFill>
                <a:latin typeface="Raleway" pitchFamily="34" charset="0"/>
              </a:rPr>
              <a:t> </a:t>
            </a:r>
            <a:r>
              <a:rPr lang="en-US" sz="1800" dirty="0" err="1">
                <a:solidFill>
                  <a:srgbClr val="3C3939"/>
                </a:solidFill>
                <a:latin typeface="Raleway" pitchFamily="34" charset="0"/>
              </a:rPr>
              <a:t>среди</a:t>
            </a:r>
            <a:r>
              <a:rPr lang="en-US" sz="1800" dirty="0">
                <a:solidFill>
                  <a:srgbClr val="3C3939"/>
                </a:solidFill>
                <a:latin typeface="Raleway" pitchFamily="34" charset="0"/>
              </a:rPr>
              <a:t> </a:t>
            </a:r>
            <a:r>
              <a:rPr lang="en-US" sz="1800" dirty="0" err="1">
                <a:solidFill>
                  <a:srgbClr val="3C3939"/>
                </a:solidFill>
                <a:latin typeface="Raleway" pitchFamily="34" charset="0"/>
              </a:rPr>
              <a:t>исследуемых</a:t>
            </a:r>
            <a:r>
              <a:rPr lang="en-US" sz="1800" dirty="0">
                <a:solidFill>
                  <a:srgbClr val="3C3939"/>
                </a:solidFill>
                <a:latin typeface="Raleway" pitchFamily="34" charset="0"/>
              </a:rPr>
              <a:t> </a:t>
            </a:r>
            <a:r>
              <a:rPr lang="en-US" sz="1800" dirty="0" err="1">
                <a:solidFill>
                  <a:srgbClr val="3C3939"/>
                </a:solidFill>
                <a:latin typeface="Raleway" pitchFamily="34" charset="0"/>
              </a:rPr>
              <a:t>пар</a:t>
            </a:r>
            <a:endParaRPr lang="en-US" sz="1800" dirty="0">
              <a:solidFill>
                <a:srgbClr val="3C3939"/>
              </a:solidFill>
              <a:latin typeface="Ralewa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7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Изображение выглядит как текст, снимок экрана, лин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B8482EC-BD8B-2D95-8966-8509AD057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081" y="2976073"/>
            <a:ext cx="9060807" cy="4559898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41255" y="7392420"/>
            <a:ext cx="14630400" cy="460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0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ДИФФЕРЕНЦИАЦИЯ </a:t>
            </a:r>
            <a:r>
              <a:rPr lang="en-US" sz="20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ДЮРОК-ГЕМПШИР</a:t>
            </a:r>
            <a:endParaRPr lang="en-US" sz="2000" b="1" dirty="0"/>
          </a:p>
        </p:txBody>
      </p:sp>
      <p:sp>
        <p:nvSpPr>
          <p:cNvPr id="4" name="Text 1"/>
          <p:cNvSpPr/>
          <p:nvPr/>
        </p:nvSpPr>
        <p:spPr>
          <a:xfrm>
            <a:off x="9378910" y="1511856"/>
            <a:ext cx="4465201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3DDAE95D-5372-CB64-87FF-18AD071BD3D2}"/>
              </a:ext>
            </a:extLst>
          </p:cNvPr>
          <p:cNvGrpSpPr/>
          <p:nvPr/>
        </p:nvGrpSpPr>
        <p:grpSpPr>
          <a:xfrm>
            <a:off x="786289" y="693629"/>
            <a:ext cx="12733246" cy="2822212"/>
            <a:chOff x="793790" y="4564975"/>
            <a:chExt cx="13116519" cy="2967157"/>
          </a:xfrm>
        </p:grpSpPr>
        <p:pic>
          <p:nvPicPr>
            <p:cNvPr id="7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1562" y="4564975"/>
              <a:ext cx="2967157" cy="2967157"/>
            </a:xfrm>
            <a:prstGeom prst="rect">
              <a:avLst/>
            </a:prstGeom>
          </p:spPr>
        </p:pic>
        <p:pic>
          <p:nvPicPr>
            <p:cNvPr id="8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1785" y="5731966"/>
              <a:ext cx="220504" cy="275749"/>
            </a:xfrm>
            <a:prstGeom prst="rect">
              <a:avLst/>
            </a:prstGeom>
          </p:spPr>
        </p:pic>
        <p:pic>
          <p:nvPicPr>
            <p:cNvPr id="11" name="Image 3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1562" y="4564975"/>
              <a:ext cx="2967157" cy="2967157"/>
            </a:xfrm>
            <a:prstGeom prst="rect">
              <a:avLst/>
            </a:prstGeom>
          </p:spPr>
        </p:pic>
        <p:sp>
          <p:nvSpPr>
            <p:cNvPr id="12" name="Text 6"/>
            <p:cNvSpPr/>
            <p:nvPr/>
          </p:nvSpPr>
          <p:spPr>
            <a:xfrm>
              <a:off x="7870924" y="5113913"/>
              <a:ext cx="220504" cy="2757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600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2</a:t>
              </a:r>
              <a:endParaRPr lang="en-US" sz="160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6DAD6828-DCA0-414F-0544-52FC594AC91D}"/>
                </a:ext>
              </a:extLst>
            </p:cNvPr>
            <p:cNvGrpSpPr/>
            <p:nvPr/>
          </p:nvGrpSpPr>
          <p:grpSpPr>
            <a:xfrm>
              <a:off x="793790" y="4564975"/>
              <a:ext cx="13116519" cy="2967157"/>
              <a:chOff x="793790" y="4564975"/>
              <a:chExt cx="13116519" cy="2967157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xmlns="" id="{F724E05A-501B-ACAE-F2E9-7964C772786E}"/>
                  </a:ext>
                </a:extLst>
              </p:cNvPr>
              <p:cNvGrpSpPr/>
              <p:nvPr/>
            </p:nvGrpSpPr>
            <p:grpSpPr>
              <a:xfrm>
                <a:off x="793790" y="4974193"/>
                <a:ext cx="13116519" cy="2047670"/>
                <a:chOff x="793790" y="4974193"/>
                <a:chExt cx="13116519" cy="2047670"/>
              </a:xfrm>
            </p:grpSpPr>
            <p:sp>
              <p:nvSpPr>
                <p:cNvPr id="5" name="Text 2"/>
                <p:cNvSpPr/>
                <p:nvPr/>
              </p:nvSpPr>
              <p:spPr>
                <a:xfrm>
                  <a:off x="3581519" y="5771317"/>
                  <a:ext cx="1955244" cy="230386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marL="0" indent="0" algn="r">
                    <a:lnSpc>
                      <a:spcPts val="1800"/>
                    </a:lnSpc>
                    <a:buNone/>
                  </a:pP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  <a:ea typeface="Raleway" pitchFamily="34" charset="-122"/>
                      <a:cs typeface="Raleway" pitchFamily="34" charset="-120"/>
                    </a:rPr>
                    <a:t>Средний FST: 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ea typeface="Raleway" pitchFamily="34" charset="-122"/>
                      <a:cs typeface="Times New Roman" panose="02020603050405020304" pitchFamily="18" charset="0"/>
                    </a:rPr>
                    <a:t>0,112985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Text 3"/>
                <p:cNvSpPr/>
                <p:nvPr/>
              </p:nvSpPr>
              <p:spPr>
                <a:xfrm>
                  <a:off x="793790" y="6090047"/>
                  <a:ext cx="4742974" cy="235744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marL="0" indent="0" algn="r">
                    <a:lnSpc>
                      <a:spcPts val="1850"/>
                    </a:lnSpc>
                    <a:buNone/>
                  </a:pP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Минимальный среди </a:t>
                  </a: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исследуемых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пар</a:t>
                  </a:r>
                  <a:endParaRPr lang="en-US" sz="2000" dirty="0">
                    <a:solidFill>
                      <a:srgbClr val="3C3939"/>
                    </a:solidFill>
                    <a:latin typeface="Raleway" pitchFamily="34" charset="0"/>
                  </a:endParaRPr>
                </a:p>
              </p:txBody>
            </p:sp>
            <p:sp>
              <p:nvSpPr>
                <p:cNvPr id="9" name="Text 4"/>
                <p:cNvSpPr/>
                <p:nvPr/>
              </p:nvSpPr>
              <p:spPr>
                <a:xfrm>
                  <a:off x="9019818" y="4974193"/>
                  <a:ext cx="2307550" cy="230386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marL="0" indent="0" algn="l">
                    <a:lnSpc>
                      <a:spcPts val="1800"/>
                    </a:lnSpc>
                    <a:buNone/>
                  </a:pP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Взвешенный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FST: 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0,153635</a:t>
                  </a:r>
                </a:p>
              </p:txBody>
            </p:sp>
            <p:sp>
              <p:nvSpPr>
                <p:cNvPr id="13" name="Text 7"/>
                <p:cNvSpPr/>
                <p:nvPr/>
              </p:nvSpPr>
              <p:spPr>
                <a:xfrm>
                  <a:off x="9093517" y="6424030"/>
                  <a:ext cx="2388394" cy="230385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>
                    <a:lnSpc>
                      <a:spcPts val="1850"/>
                    </a:lnSpc>
                  </a:pP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Хромосомная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локализация</a:t>
                  </a:r>
                  <a:endParaRPr lang="en-US" sz="2000" dirty="0">
                    <a:solidFill>
                      <a:srgbClr val="3C3939"/>
                    </a:solidFill>
                    <a:latin typeface="Raleway" pitchFamily="34" charset="0"/>
                  </a:endParaRPr>
                </a:p>
              </p:txBody>
            </p:sp>
            <p:sp>
              <p:nvSpPr>
                <p:cNvPr id="14" name="Text 8"/>
                <p:cNvSpPr/>
                <p:nvPr/>
              </p:nvSpPr>
              <p:spPr>
                <a:xfrm>
                  <a:off x="9093517" y="6786118"/>
                  <a:ext cx="4816792" cy="235745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>
                    <a:lnSpc>
                      <a:spcPts val="1850"/>
                    </a:lnSpc>
                  </a:pP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Выраженные </a:t>
                  </a: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пики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на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</a:t>
                  </a:r>
                  <a:r>
                    <a:rPr lang="ru-RU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1-3, 5, 7, 12, 13,</a:t>
                  </a:r>
                </a:p>
                <a:p>
                  <a:pPr>
                    <a:lnSpc>
                      <a:spcPts val="1850"/>
                    </a:lnSpc>
                  </a:pPr>
                  <a:r>
                    <a:rPr lang="ru-RU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 и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ru-RU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хромосомах</a:t>
                  </a:r>
                  <a:endParaRPr lang="en-US" sz="2000" dirty="0">
                    <a:solidFill>
                      <a:srgbClr val="3C3939"/>
                    </a:solidFill>
                    <a:latin typeface="Raleway" pitchFamily="34" charset="0"/>
                  </a:endParaRPr>
                </a:p>
              </p:txBody>
            </p:sp>
          </p:grpSp>
          <p:pic>
            <p:nvPicPr>
              <p:cNvPr id="15" name="Image 4" descr="preencoded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1562" y="4564975"/>
                <a:ext cx="2967157" cy="2967157"/>
              </a:xfrm>
              <a:prstGeom prst="rect">
                <a:avLst/>
              </a:prstGeom>
            </p:spPr>
          </p:pic>
        </p:grpSp>
        <p:pic>
          <p:nvPicPr>
            <p:cNvPr id="16" name="Image 5" descr="preencoded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61719" y="6913424"/>
              <a:ext cx="220504" cy="220504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6595A89-84FD-9FA0-4622-A3F68994FD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98366" y="7753367"/>
            <a:ext cx="2042337" cy="4607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976A2C8-C9D7-5A4A-81B5-C92E0A69E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Изображение выглядит как текст, снимок экрана, линия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E1E90D01-87F9-5D63-B643-D33B5F591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272" y="3033947"/>
            <a:ext cx="8872365" cy="4465063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xmlns="" id="{34DD36A8-8854-27AC-C98C-B40B66A89431}"/>
              </a:ext>
            </a:extLst>
          </p:cNvPr>
          <p:cNvSpPr/>
          <p:nvPr/>
        </p:nvSpPr>
        <p:spPr>
          <a:xfrm>
            <a:off x="41255" y="7392420"/>
            <a:ext cx="14630400" cy="460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0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ДИФФЕРЕНЦИАЦИЯ </a:t>
            </a:r>
            <a:r>
              <a:rPr lang="ru-RU" sz="20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БЕРКШИР</a:t>
            </a:r>
            <a:r>
              <a:rPr lang="en-US" sz="20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-ГЕМПШИР</a:t>
            </a:r>
            <a:endParaRPr lang="en-US" sz="2000" b="1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xmlns="" id="{420B2589-56D1-237D-D644-279302147DA4}"/>
              </a:ext>
            </a:extLst>
          </p:cNvPr>
          <p:cNvSpPr/>
          <p:nvPr/>
        </p:nvSpPr>
        <p:spPr>
          <a:xfrm>
            <a:off x="9378910" y="1511856"/>
            <a:ext cx="4465201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01EE8BDC-D348-CF18-E8D5-431A679A693E}"/>
              </a:ext>
            </a:extLst>
          </p:cNvPr>
          <p:cNvGrpSpPr/>
          <p:nvPr/>
        </p:nvGrpSpPr>
        <p:grpSpPr>
          <a:xfrm>
            <a:off x="2181128" y="693629"/>
            <a:ext cx="11338407" cy="2822212"/>
            <a:chOff x="2230614" y="4564975"/>
            <a:chExt cx="11679695" cy="2967157"/>
          </a:xfrm>
        </p:grpSpPr>
        <p:pic>
          <p:nvPicPr>
            <p:cNvPr id="7" name="Image 1" descr="preencoded.png">
              <a:extLst>
                <a:ext uri="{FF2B5EF4-FFF2-40B4-BE49-F238E27FC236}">
                  <a16:creationId xmlns:a16="http://schemas.microsoft.com/office/drawing/2014/main" xmlns="" id="{8A2BE12A-985D-7C9D-CBCB-700A2ADBA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1562" y="4564975"/>
              <a:ext cx="2967157" cy="2967157"/>
            </a:xfrm>
            <a:prstGeom prst="rect">
              <a:avLst/>
            </a:prstGeom>
          </p:spPr>
        </p:pic>
        <p:pic>
          <p:nvPicPr>
            <p:cNvPr id="8" name="Image 2" descr="preencoded.png">
              <a:extLst>
                <a:ext uri="{FF2B5EF4-FFF2-40B4-BE49-F238E27FC236}">
                  <a16:creationId xmlns:a16="http://schemas.microsoft.com/office/drawing/2014/main" xmlns="" id="{AB49D73F-4C20-EFD5-F39D-756F4B9B5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1785" y="5731966"/>
              <a:ext cx="220504" cy="275749"/>
            </a:xfrm>
            <a:prstGeom prst="rect">
              <a:avLst/>
            </a:prstGeom>
          </p:spPr>
        </p:pic>
        <p:pic>
          <p:nvPicPr>
            <p:cNvPr id="11" name="Image 3" descr="preencoded.png">
              <a:extLst>
                <a:ext uri="{FF2B5EF4-FFF2-40B4-BE49-F238E27FC236}">
                  <a16:creationId xmlns:a16="http://schemas.microsoft.com/office/drawing/2014/main" xmlns="" id="{86B1019D-9FEA-AB8A-8BF8-0FE45B36B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1562" y="4564975"/>
              <a:ext cx="2967157" cy="2967157"/>
            </a:xfrm>
            <a:prstGeom prst="rect">
              <a:avLst/>
            </a:prstGeom>
          </p:spPr>
        </p:pic>
        <p:sp>
          <p:nvSpPr>
            <p:cNvPr id="12" name="Text 6">
              <a:extLst>
                <a:ext uri="{FF2B5EF4-FFF2-40B4-BE49-F238E27FC236}">
                  <a16:creationId xmlns:a16="http://schemas.microsoft.com/office/drawing/2014/main" xmlns="" id="{DB187F3C-5BE9-113F-8B75-A6FB79100917}"/>
                </a:ext>
              </a:extLst>
            </p:cNvPr>
            <p:cNvSpPr/>
            <p:nvPr/>
          </p:nvSpPr>
          <p:spPr>
            <a:xfrm>
              <a:off x="7870924" y="5113913"/>
              <a:ext cx="220504" cy="2757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600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2</a:t>
              </a:r>
              <a:endParaRPr lang="en-US" sz="160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2A3B674F-57B0-3697-B8C8-751E180371D8}"/>
                </a:ext>
              </a:extLst>
            </p:cNvPr>
            <p:cNvGrpSpPr/>
            <p:nvPr/>
          </p:nvGrpSpPr>
          <p:grpSpPr>
            <a:xfrm>
              <a:off x="2230614" y="4564975"/>
              <a:ext cx="11679695" cy="2967157"/>
              <a:chOff x="2230614" y="4564975"/>
              <a:chExt cx="11679695" cy="2967157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xmlns="" id="{81E166EB-6D76-0A86-5B12-04918DABAEEA}"/>
                  </a:ext>
                </a:extLst>
              </p:cNvPr>
              <p:cNvGrpSpPr/>
              <p:nvPr/>
            </p:nvGrpSpPr>
            <p:grpSpPr>
              <a:xfrm>
                <a:off x="2230614" y="4974193"/>
                <a:ext cx="11679695" cy="2047670"/>
                <a:chOff x="2230614" y="4974193"/>
                <a:chExt cx="11679695" cy="2047670"/>
              </a:xfrm>
            </p:grpSpPr>
            <p:sp>
              <p:nvSpPr>
                <p:cNvPr id="5" name="Text 2">
                  <a:extLst>
                    <a:ext uri="{FF2B5EF4-FFF2-40B4-BE49-F238E27FC236}">
                      <a16:creationId xmlns:a16="http://schemas.microsoft.com/office/drawing/2014/main" xmlns="" id="{0AAC0501-6851-E1EE-A975-29DBD816BA30}"/>
                    </a:ext>
                  </a:extLst>
                </p:cNvPr>
                <p:cNvSpPr/>
                <p:nvPr/>
              </p:nvSpPr>
              <p:spPr>
                <a:xfrm>
                  <a:off x="3581519" y="5771317"/>
                  <a:ext cx="1955244" cy="230386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 algn="r">
                    <a:lnSpc>
                      <a:spcPts val="1800"/>
                    </a:lnSpc>
                  </a:pPr>
                  <a:r>
                    <a:rPr lang="ru-RU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Средний 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FST: 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0,123406</a:t>
                  </a:r>
                </a:p>
                <a:p>
                  <a:pPr marL="0" indent="0" algn="r">
                    <a:lnSpc>
                      <a:spcPts val="1800"/>
                    </a:lnSpc>
                    <a:buNone/>
                  </a:pP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Text 3">
                  <a:extLst>
                    <a:ext uri="{FF2B5EF4-FFF2-40B4-BE49-F238E27FC236}">
                      <a16:creationId xmlns:a16="http://schemas.microsoft.com/office/drawing/2014/main" xmlns="" id="{A94F59AE-7D6D-BC7B-B99B-EFFE5A5ED8E5}"/>
                    </a:ext>
                  </a:extLst>
                </p:cNvPr>
                <p:cNvSpPr/>
                <p:nvPr/>
              </p:nvSpPr>
              <p:spPr>
                <a:xfrm>
                  <a:off x="2230614" y="6090047"/>
                  <a:ext cx="4742974" cy="235744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r>
                    <a:rPr lang="ru-RU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Промежуточное значение</a:t>
                  </a:r>
                </a:p>
              </p:txBody>
            </p:sp>
            <p:sp>
              <p:nvSpPr>
                <p:cNvPr id="9" name="Text 4">
                  <a:extLst>
                    <a:ext uri="{FF2B5EF4-FFF2-40B4-BE49-F238E27FC236}">
                      <a16:creationId xmlns:a16="http://schemas.microsoft.com/office/drawing/2014/main" xmlns="" id="{C31C63F0-5F36-312E-FED2-A1922E165B05}"/>
                    </a:ext>
                  </a:extLst>
                </p:cNvPr>
                <p:cNvSpPr/>
                <p:nvPr/>
              </p:nvSpPr>
              <p:spPr>
                <a:xfrm>
                  <a:off x="9019818" y="4974193"/>
                  <a:ext cx="2307550" cy="230386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>
                    <a:lnSpc>
                      <a:spcPts val="1800"/>
                    </a:lnSpc>
                  </a:pP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Взвешенный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FST: </a:t>
                  </a:r>
                  <a:r>
                    <a:rPr lang="ru-RU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0,172781</a:t>
                  </a:r>
                </a:p>
                <a:p>
                  <a:pPr marL="0" indent="0" algn="l">
                    <a:lnSpc>
                      <a:spcPts val="1800"/>
                    </a:lnSpc>
                    <a:buNone/>
                  </a:pPr>
                  <a:endParaRPr lang="en-US" sz="2000" dirty="0">
                    <a:solidFill>
                      <a:srgbClr val="3C39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Text 7">
                  <a:extLst>
                    <a:ext uri="{FF2B5EF4-FFF2-40B4-BE49-F238E27FC236}">
                      <a16:creationId xmlns:a16="http://schemas.microsoft.com/office/drawing/2014/main" xmlns="" id="{EAF6F4D9-4905-F37E-CA1D-31BF902297A1}"/>
                    </a:ext>
                  </a:extLst>
                </p:cNvPr>
                <p:cNvSpPr/>
                <p:nvPr/>
              </p:nvSpPr>
              <p:spPr>
                <a:xfrm>
                  <a:off x="9093517" y="6424030"/>
                  <a:ext cx="2388394" cy="230385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>
                    <a:lnSpc>
                      <a:spcPts val="1850"/>
                    </a:lnSpc>
                  </a:pP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Хромосомная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локализация</a:t>
                  </a:r>
                  <a:endParaRPr lang="en-US" sz="2000" dirty="0">
                    <a:solidFill>
                      <a:srgbClr val="3C3939"/>
                    </a:solidFill>
                    <a:latin typeface="Raleway" pitchFamily="34" charset="0"/>
                  </a:endParaRPr>
                </a:p>
              </p:txBody>
            </p:sp>
            <p:sp>
              <p:nvSpPr>
                <p:cNvPr id="14" name="Text 8">
                  <a:extLst>
                    <a:ext uri="{FF2B5EF4-FFF2-40B4-BE49-F238E27FC236}">
                      <a16:creationId xmlns:a16="http://schemas.microsoft.com/office/drawing/2014/main" xmlns="" id="{BCBFABDA-C6D6-ED86-F2AD-1E078A32FDD8}"/>
                    </a:ext>
                  </a:extLst>
                </p:cNvPr>
                <p:cNvSpPr/>
                <p:nvPr/>
              </p:nvSpPr>
              <p:spPr>
                <a:xfrm>
                  <a:off x="9093517" y="6786118"/>
                  <a:ext cx="4816792" cy="235745"/>
                </a:xfrm>
                <a:prstGeom prst="rect">
                  <a:avLst/>
                </a:prstGeom>
                <a:noFill/>
                <a:ln/>
              </p:spPr>
              <p:txBody>
                <a:bodyPr wrap="none" lIns="0" tIns="0" rIns="0" bIns="0" rtlCol="0" anchor="t"/>
                <a:lstStyle/>
                <a:p>
                  <a:pPr>
                    <a:lnSpc>
                      <a:spcPts val="1850"/>
                    </a:lnSpc>
                  </a:pP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Выраженные </a:t>
                  </a: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пики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на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</a:t>
                  </a:r>
                  <a:r>
                    <a:rPr lang="ru-RU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3, 4, 9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и 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ru-RU" sz="2000" dirty="0">
                      <a:solidFill>
                        <a:srgbClr val="3C393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r>
                    <a:rPr lang="en-US" sz="2000" dirty="0">
                      <a:solidFill>
                        <a:srgbClr val="3C3939"/>
                      </a:solidFill>
                      <a:latin typeface="Raleway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C3939"/>
                      </a:solidFill>
                      <a:latin typeface="Raleway" pitchFamily="34" charset="0"/>
                    </a:rPr>
                    <a:t>хромосомах</a:t>
                  </a:r>
                  <a:endParaRPr lang="en-US" sz="2000" dirty="0">
                    <a:solidFill>
                      <a:srgbClr val="3C3939"/>
                    </a:solidFill>
                    <a:latin typeface="Raleway" pitchFamily="34" charset="0"/>
                  </a:endParaRPr>
                </a:p>
              </p:txBody>
            </p:sp>
          </p:grpSp>
          <p:pic>
            <p:nvPicPr>
              <p:cNvPr id="15" name="Image 4" descr="preencoded.png">
                <a:extLst>
                  <a:ext uri="{FF2B5EF4-FFF2-40B4-BE49-F238E27FC236}">
                    <a16:creationId xmlns:a16="http://schemas.microsoft.com/office/drawing/2014/main" xmlns="" id="{D9557D28-BB23-AF1B-C1D2-A5DF131447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1562" y="4564975"/>
                <a:ext cx="2967157" cy="2967157"/>
              </a:xfrm>
              <a:prstGeom prst="rect">
                <a:avLst/>
              </a:prstGeom>
            </p:spPr>
          </p:pic>
        </p:grpSp>
        <p:pic>
          <p:nvPicPr>
            <p:cNvPr id="16" name="Image 5" descr="preencoded.png">
              <a:extLst>
                <a:ext uri="{FF2B5EF4-FFF2-40B4-BE49-F238E27FC236}">
                  <a16:creationId xmlns:a16="http://schemas.microsoft.com/office/drawing/2014/main" xmlns="" id="{9EF6DA1D-8A3D-2150-A049-E0466DEDA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61719" y="6913424"/>
              <a:ext cx="220504" cy="220504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B729CFD-6040-3B79-2510-4167D90F63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98366" y="7753367"/>
            <a:ext cx="2042337" cy="4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8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9585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ПОВТОРЯЮЩИЕСЯ SNP МЕЖДУ ПОРОДАМИ</a:t>
            </a:r>
            <a:endParaRPr lang="en-US" sz="445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027EDEB8-A91B-D0A2-E851-4832B373E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8366" y="7753367"/>
            <a:ext cx="2042337" cy="460772"/>
          </a:xfrm>
          <a:prstGeom prst="rect">
            <a:avLst/>
          </a:prstGeom>
        </p:spPr>
      </p:pic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xmlns="" id="{373A0061-6E8F-C0A5-7E2A-3974C4488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01983"/>
              </p:ext>
            </p:extLst>
          </p:nvPr>
        </p:nvGraphicFramePr>
        <p:xfrm>
          <a:off x="6280190" y="2982873"/>
          <a:ext cx="7556420" cy="430102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57970">
                  <a:extLst>
                    <a:ext uri="{9D8B030D-6E8A-4147-A177-3AD203B41FA5}">
                      <a16:colId xmlns:a16="http://schemas.microsoft.com/office/drawing/2014/main" xmlns="" val="1785515464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xmlns="" val="3523840126"/>
                    </a:ext>
                  </a:extLst>
                </a:gridCol>
                <a:gridCol w="1876131">
                  <a:extLst>
                    <a:ext uri="{9D8B030D-6E8A-4147-A177-3AD203B41FA5}">
                      <a16:colId xmlns:a16="http://schemas.microsoft.com/office/drawing/2014/main" xmlns="" val="2755310572"/>
                    </a:ext>
                  </a:extLst>
                </a:gridCol>
                <a:gridCol w="1871599">
                  <a:extLst>
                    <a:ext uri="{9D8B030D-6E8A-4147-A177-3AD203B41FA5}">
                      <a16:colId xmlns:a16="http://schemas.microsoft.com/office/drawing/2014/main" xmlns="" val="4214238656"/>
                    </a:ext>
                  </a:extLst>
                </a:gridCol>
              </a:tblGrid>
              <a:tr h="814053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</a:rPr>
                        <a:t>Группа/</a:t>
                      </a:r>
                    </a:p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</a:rPr>
                        <a:t>Порода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</a:rPr>
                        <a:t>Дюрок – Беркшир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</a:rPr>
                        <a:t>Дюрок – Гемпшир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</a:rPr>
                        <a:t>Беркшир – Гемпшир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46377956"/>
                  </a:ext>
                </a:extLst>
              </a:tr>
              <a:tr h="435872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Беркшир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1:232259626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</a:rPr>
                        <a:t>_</a:t>
                      </a:r>
                      <a:endParaRPr lang="ru-RU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</a:rPr>
                        <a:t>1:232259626</a:t>
                      </a:r>
                      <a:endParaRPr lang="ru-RU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26711787"/>
                  </a:ext>
                </a:extLst>
              </a:tr>
              <a:tr h="435872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</a:rPr>
                        <a:t>Беркшир</a:t>
                      </a:r>
                      <a:endParaRPr lang="ru-RU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2:42134943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</a:rPr>
                        <a:t>2:42134943</a:t>
                      </a:r>
                      <a:endParaRPr lang="ru-RU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81125075"/>
                  </a:ext>
                </a:extLst>
              </a:tr>
              <a:tr h="435872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Беркшир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7:68684579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</a:rPr>
                        <a:t>7:68684579</a:t>
                      </a:r>
                      <a:endParaRPr lang="ru-RU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80156454"/>
                  </a:ext>
                </a:extLst>
              </a:tr>
              <a:tr h="435872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Беркшир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</a:rPr>
                        <a:t>9:122903038</a:t>
                      </a:r>
                      <a:endParaRPr lang="ru-RU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</a:rPr>
                        <a:t>9:122903038</a:t>
                      </a:r>
                      <a:endParaRPr lang="ru-RU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21547849"/>
                  </a:ext>
                </a:extLst>
              </a:tr>
              <a:tr h="435872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Беркшир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</a:rPr>
                        <a:t>11:41820246</a:t>
                      </a:r>
                      <a:endParaRPr lang="ru-RU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11:41820246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0687403"/>
                  </a:ext>
                </a:extLst>
              </a:tr>
              <a:tr h="435872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Дюрок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</a:rPr>
                        <a:t>2:147952931</a:t>
                      </a:r>
                      <a:endParaRPr lang="ru-RU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2:147952931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33055254"/>
                  </a:ext>
                </a:extLst>
              </a:tr>
              <a:tr h="435872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Дюрок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</a:rPr>
                        <a:t>11:85891795</a:t>
                      </a:r>
                      <a:endParaRPr lang="ru-RU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11:85891795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58868930"/>
                  </a:ext>
                </a:extLst>
              </a:tr>
              <a:tr h="435872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Гемпшир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</a:rPr>
                        <a:t>_</a:t>
                      </a:r>
                      <a:endParaRPr lang="ru-RU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</a:rPr>
                        <a:t>7:127138266</a:t>
                      </a:r>
                      <a:endParaRPr lang="ru-RU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ts val="2850"/>
                        </a:lnSpc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</a:rPr>
                        <a:t>7:127138266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789352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394</Words>
  <Application>Microsoft Office PowerPoint</Application>
  <PresentationFormat>Произвольный</PresentationFormat>
  <Paragraphs>113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Roboto</vt:lpstr>
      <vt:lpstr>Aptos</vt:lpstr>
      <vt:lpstr>Raleway</vt:lpstr>
      <vt:lpstr>Calibri</vt:lpstr>
      <vt:lpstr>Times New Roman</vt:lpstr>
      <vt:lpstr>Calibri Light</vt:lpstr>
      <vt:lpstr>Office Theme</vt:lpstr>
      <vt:lpstr>МОЛОДЕЖНАЯ НАУЧНАЯ КОНФЕРЕНЦИЯ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Мария</cp:lastModifiedBy>
  <cp:revision>12</cp:revision>
  <dcterms:created xsi:type="dcterms:W3CDTF">2025-03-25T15:36:23Z</dcterms:created>
  <dcterms:modified xsi:type="dcterms:W3CDTF">2025-06-18T10:01:55Z</dcterms:modified>
</cp:coreProperties>
</file>