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57" r:id="rId3"/>
    <p:sldId id="260" r:id="rId4"/>
    <p:sldId id="258" r:id="rId5"/>
    <p:sldId id="259" r:id="rId6"/>
    <p:sldId id="261" r:id="rId7"/>
    <p:sldId id="262" r:id="rId8"/>
    <p:sldId id="265" r:id="rId9"/>
    <p:sldId id="264" r:id="rId10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949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B6772-3A6F-46E8-8DFF-4ACFB9D55BF1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2706B-139A-4E5C-B21E-99DF6A06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022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87775-C856-41A4-B7B1-5C84BD072111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A9D0E-E523-4628-A3D3-226D0AA6D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309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A9D0E-E523-4628-A3D3-226D0AA6D31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436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84686-D96C-4E8A-BA66-EBEB2CF86CE1}" type="datetime1">
              <a:rPr lang="ru-RU" smtClean="0"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8F58-DE67-41A4-B780-2BC44FDA9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50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AE434-0FF8-456A-8381-4078D9AF98A9}" type="datetime1">
              <a:rPr lang="ru-RU" smtClean="0"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8F58-DE67-41A4-B780-2BC44FDA9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432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126E-869F-49C1-89FF-DD85D16A4BC7}" type="datetime1">
              <a:rPr lang="ru-RU" smtClean="0"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8F58-DE67-41A4-B780-2BC44FDA9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07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25FC-94E3-4FD5-9276-D017F5D7352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049-D5F5-4148-BDF8-D4D766C55F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269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E6C8-9346-4F58-909A-8BD37A79E20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049-D5F5-4148-BDF8-D4D766C55F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671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B673-894D-429F-87D6-879EE541154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049-D5F5-4148-BDF8-D4D766C55F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256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1DA1-721D-4F75-9728-20F2904DF7B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049-D5F5-4148-BDF8-D4D766C55F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94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40509-19D6-4687-BB9B-AC28B5D1AAE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049-D5F5-4148-BDF8-D4D766C55F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107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5FD0-5ACD-42BB-A635-055A3E004F1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049-D5F5-4148-BDF8-D4D766C55F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263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666AC-9224-466E-9002-28838CCBBF6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049-D5F5-4148-BDF8-D4D766C55F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5197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547BA-B3C9-4D9A-84D5-E55998C5670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049-D5F5-4148-BDF8-D4D766C55F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84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D81A-EB7E-432A-98EF-96D169AFF2E2}" type="datetime1">
              <a:rPr lang="ru-RU" smtClean="0"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8F58-DE67-41A4-B780-2BC44FDA9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3820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A27E-0C0D-44E2-942E-C3D69E348E5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049-D5F5-4148-BDF8-D4D766C55F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9457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762-08F1-44DA-B33B-815C7E8FE6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049-D5F5-4148-BDF8-D4D766C55F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2306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62E5-67CE-463D-BA77-1CAF1B6F848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049-D5F5-4148-BDF8-D4D766C55F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72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FC44-4EE6-4E12-BEA7-67033ECC5395}" type="datetime1">
              <a:rPr lang="ru-RU" smtClean="0"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8F58-DE67-41A4-B780-2BC44FDA9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402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A644-5F41-45D9-8CA6-D409FE7C7A77}" type="datetime1">
              <a:rPr lang="ru-RU" smtClean="0"/>
              <a:t>18.06.2025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8F58-DE67-41A4-B780-2BC44FDA9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652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6BFD-4BC5-4F7D-B924-908EA94D71C4}" type="datetime1">
              <a:rPr lang="ru-RU" smtClean="0"/>
              <a:t>18.06.2025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8F58-DE67-41A4-B780-2BC44FDA9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72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D0B4-8430-428B-A973-85818CD104CA}" type="datetime1">
              <a:rPr lang="ru-RU" smtClean="0"/>
              <a:t>18.06.2025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8F58-DE67-41A4-B780-2BC44FDA9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419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336A1-F0FB-42FF-A972-01BB263C679F}" type="datetime1">
              <a:rPr lang="ru-RU" smtClean="0"/>
              <a:t>18.06.2025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8F58-DE67-41A4-B780-2BC44FDA9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07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7BCF-7D66-42F6-8E34-6BE673705C82}" type="datetime1">
              <a:rPr lang="ru-RU" smtClean="0"/>
              <a:t>18.06.2025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8F58-DE67-41A4-B780-2BC44FDA9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86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2836-4897-455F-92D1-F253AADE8176}" type="datetime1">
              <a:rPr lang="ru-RU" smtClean="0"/>
              <a:t>18.06.2025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8F58-DE67-41A4-B780-2BC44FDA9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05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414C2-5336-4388-BBEF-C06A794AD09A}" type="datetime1">
              <a:rPr lang="ru-RU" smtClean="0"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F8F58-DE67-41A4-B780-2BC44FDA9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10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A1D5-CA5F-4935-B136-5FCD6ACC778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4A049-D5F5-4148-BDF8-D4D766C55F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63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Поиск </a:t>
            </a:r>
            <a:r>
              <a:rPr lang="ru-RU" sz="2000" b="1" dirty="0" err="1"/>
              <a:t>однонуклеотидных</a:t>
            </a:r>
            <a:r>
              <a:rPr lang="ru-RU" sz="2000" b="1" dirty="0"/>
              <a:t> полиморфизмов ассоциированных с дефектами конечностей у свиней крупной белой породы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2448272" cy="1838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99792" y="712204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 высшего образования Донской государственный аграрный университет</a:t>
            </a:r>
          </a:p>
        </p:txBody>
      </p:sp>
      <p:sp>
        <p:nvSpPr>
          <p:cNvPr id="6" name="Подзаголовок 5"/>
          <p:cNvSpPr txBox="1">
            <a:spLocks noGrp="1"/>
          </p:cNvSpPr>
          <p:nvPr>
            <p:ph type="subTitle" idx="1"/>
          </p:nvPr>
        </p:nvSpPr>
        <p:spPr>
          <a:xfrm>
            <a:off x="3491880" y="3886200"/>
            <a:ext cx="525658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u="sng" dirty="0">
                <a:solidFill>
                  <a:schemeClr val="tx1"/>
                </a:solidFill>
              </a:rPr>
              <a:t>М.А. </a:t>
            </a:r>
            <a:r>
              <a:rPr lang="ru-RU" sz="1600" u="sng" dirty="0" smtClean="0">
                <a:solidFill>
                  <a:schemeClr val="tx1"/>
                </a:solidFill>
              </a:rPr>
              <a:t>Колосова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А.Ю</a:t>
            </a:r>
            <a:r>
              <a:rPr lang="ru-RU" sz="1600" dirty="0" smtClean="0">
                <a:solidFill>
                  <a:schemeClr val="tx1"/>
                </a:solidFill>
              </a:rPr>
              <a:t>. Колосов, Л.В. </a:t>
            </a:r>
            <a:r>
              <a:rPr lang="ru-RU" sz="1600" dirty="0" err="1" smtClean="0">
                <a:solidFill>
                  <a:schemeClr val="tx1"/>
                </a:solidFill>
              </a:rPr>
              <a:t>Гетманцева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ФГБОУ </a:t>
            </a:r>
            <a:r>
              <a:rPr lang="ru-RU" sz="1600" dirty="0">
                <a:solidFill>
                  <a:schemeClr val="tx1"/>
                </a:solidFill>
              </a:rPr>
              <a:t>ВО Донской </a:t>
            </a:r>
            <a:r>
              <a:rPr lang="ru-RU" sz="1600" dirty="0" smtClean="0">
                <a:solidFill>
                  <a:schemeClr val="tx1"/>
                </a:solidFill>
              </a:rPr>
              <a:t>ГАУ</a:t>
            </a:r>
          </a:p>
          <a:p>
            <a:r>
              <a:rPr lang="ru-RU" sz="1600" dirty="0"/>
              <a:t>Исследования выполнены при финансовой поддержке гранта Российского научного фонда № 22-76-10015</a:t>
            </a:r>
          </a:p>
          <a:p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5628" y="5517232"/>
            <a:ext cx="8328493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>МОЛОДЕЖНАЯ НАУЧНАЯ КОНФЕРЕНЦИЯ «ИССЛЕДОВАНИЯ МОЛОДЫХ УЧЁНЫХ В </a:t>
            </a:r>
            <a:r>
              <a:rPr lang="ru-RU" sz="1600" dirty="0"/>
              <a:t>РЕАЛИЗАЦИИ </a:t>
            </a:r>
            <a:r>
              <a:rPr lang="ru-RU" sz="1600" dirty="0" smtClean="0"/>
              <a:t>ПРИОРИТЕТОВ НАУЧНО ТЕХНОЛОГИЧЕСКОГО РАЗВИТИЯ </a:t>
            </a:r>
            <a:r>
              <a:rPr lang="ru-RU" sz="1600" dirty="0"/>
              <a:t>В </a:t>
            </a:r>
            <a:r>
              <a:rPr lang="ru-RU" sz="1600" dirty="0" smtClean="0"/>
              <a:t>ОБЛАСТИ ЖИВОТНОВОДСТВА», 9 </a:t>
            </a:r>
            <a:r>
              <a:rPr lang="ru-RU" sz="1600" dirty="0"/>
              <a:t>АПРЕЛЯ 2025 ГОДА</a:t>
            </a:r>
          </a:p>
          <a:p>
            <a:pPr algn="ctr"/>
            <a:r>
              <a:rPr lang="ru-RU" sz="1600" dirty="0" smtClean="0"/>
              <a:t>Пос. Дубровицы, 2025г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703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92086" y="196375"/>
            <a:ext cx="8784977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Цель работы - </a:t>
            </a:r>
            <a:r>
              <a:rPr lang="ru-RU" dirty="0"/>
              <a:t>определить SNP, ассоциированные с дефектами конечностей, идентифицировать гены-кандидаты и определить их возможную роль в формировании  данного фенотипа у свиней крупной белой породы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Users\Мария\Desktop\фото шишки\foto 15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43" r="9180" b="2632"/>
          <a:stretch/>
        </p:blipFill>
        <p:spPr bwMode="auto">
          <a:xfrm>
            <a:off x="179510" y="1183978"/>
            <a:ext cx="8784978" cy="548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014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3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3768" y="188640"/>
            <a:ext cx="417646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Материалы и методы исследований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4315" y="634625"/>
            <a:ext cx="821537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/>
              <a:t>Для исследования были </a:t>
            </a:r>
            <a:r>
              <a:rPr lang="ru-RU" dirty="0" smtClean="0"/>
              <a:t>отобраны </a:t>
            </a:r>
            <a:r>
              <a:rPr lang="ru-RU" dirty="0"/>
              <a:t>568 </a:t>
            </a:r>
            <a:r>
              <a:rPr lang="ru-RU" dirty="0" smtClean="0"/>
              <a:t>свиней.</a:t>
            </a: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/>
              <a:t>Наличие дефектов конечностей определяли при визуальном осмотре у животных при достижении 45-60 дней.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 smtClean="0"/>
              <a:t>Генотипирование</a:t>
            </a:r>
            <a:r>
              <a:rPr lang="ru-RU" dirty="0" smtClean="0"/>
              <a:t> образцов проводили с помощью </a:t>
            </a:r>
            <a:r>
              <a:rPr lang="ru-RU" dirty="0" err="1" smtClean="0"/>
              <a:t>GeneSeek</a:t>
            </a:r>
            <a:r>
              <a:rPr lang="ru-RU" dirty="0" smtClean="0"/>
              <a:t>® GGP SNP80x1_XT (</a:t>
            </a:r>
            <a:r>
              <a:rPr lang="ru-RU" dirty="0" err="1" smtClean="0"/>
              <a:t>Illumina</a:t>
            </a:r>
            <a:r>
              <a:rPr lang="ru-RU" dirty="0" smtClean="0"/>
              <a:t> </a:t>
            </a:r>
            <a:r>
              <a:rPr lang="ru-RU" dirty="0" err="1" smtClean="0"/>
              <a:t>Inc</a:t>
            </a:r>
            <a:r>
              <a:rPr lang="ru-RU" dirty="0" smtClean="0"/>
              <a:t>, США).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/>
              <a:t>Контроль качества (QC) проводили с использованием </a:t>
            </a:r>
            <a:r>
              <a:rPr lang="ru-RU" dirty="0" smtClean="0"/>
              <a:t>инструментов PLINK </a:t>
            </a:r>
            <a:r>
              <a:rPr lang="ru-RU" dirty="0"/>
              <a:t>v1.9 </a:t>
            </a:r>
            <a:r>
              <a:rPr lang="ru-RU" dirty="0" smtClean="0"/>
              <a:t>для </a:t>
            </a:r>
            <a:r>
              <a:rPr lang="ru-RU" dirty="0"/>
              <a:t>удаления особей с отсутствующими генотипами более чем 10% (--</a:t>
            </a:r>
            <a:r>
              <a:rPr lang="ru-RU" dirty="0" err="1"/>
              <a:t>mind</a:t>
            </a:r>
            <a:r>
              <a:rPr lang="ru-RU" dirty="0"/>
              <a:t> 0.1), SNP с отсутствующими значениями более чем 10% (--</a:t>
            </a:r>
            <a:r>
              <a:rPr lang="ru-RU" dirty="0" err="1"/>
              <a:t>geno</a:t>
            </a:r>
            <a:r>
              <a:rPr lang="ru-RU" dirty="0"/>
              <a:t> 0.1/ 1458 </a:t>
            </a:r>
            <a:r>
              <a:rPr lang="ru-RU" dirty="0" err="1"/>
              <a:t>variants</a:t>
            </a:r>
            <a:r>
              <a:rPr lang="ru-RU" dirty="0"/>
              <a:t> </a:t>
            </a:r>
            <a:r>
              <a:rPr lang="ru-RU" dirty="0" err="1"/>
              <a:t>removed</a:t>
            </a:r>
            <a:r>
              <a:rPr lang="ru-RU" dirty="0"/>
              <a:t>) и частотой минорного </a:t>
            </a:r>
            <a:r>
              <a:rPr lang="ru-RU" dirty="0" err="1"/>
              <a:t>аллеля</a:t>
            </a:r>
            <a:r>
              <a:rPr lang="ru-RU" dirty="0"/>
              <a:t> (MAF) менее 0,05 (/11042 </a:t>
            </a:r>
            <a:r>
              <a:rPr lang="ru-RU" dirty="0" err="1"/>
              <a:t>variants</a:t>
            </a:r>
            <a:r>
              <a:rPr lang="ru-RU" dirty="0"/>
              <a:t> </a:t>
            </a:r>
            <a:r>
              <a:rPr lang="ru-RU" dirty="0" err="1"/>
              <a:t>removed</a:t>
            </a:r>
            <a:r>
              <a:rPr lang="ru-RU" dirty="0"/>
              <a:t>). Для дальнейшего анализа осталось 58 550 SNP.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/>
              <a:t>Для </a:t>
            </a:r>
            <a:r>
              <a:rPr lang="en-US" dirty="0"/>
              <a:t>GWAS</a:t>
            </a:r>
            <a:r>
              <a:rPr lang="ru-RU" dirty="0"/>
              <a:t> использовали </a:t>
            </a:r>
            <a:r>
              <a:rPr lang="ru-RU" dirty="0" smtClean="0"/>
              <a:t>смешанную линейную </a:t>
            </a:r>
            <a:r>
              <a:rPr lang="ru-RU" dirty="0"/>
              <a:t>модель ассоциации (</a:t>
            </a:r>
            <a:r>
              <a:rPr lang="en-US" dirty="0"/>
              <a:t>MLMA</a:t>
            </a:r>
            <a:r>
              <a:rPr lang="ru-RU" dirty="0"/>
              <a:t>) реализуемую в программном обеспечении </a:t>
            </a:r>
            <a:r>
              <a:rPr lang="en-US" dirty="0"/>
              <a:t>GCTA</a:t>
            </a:r>
            <a:r>
              <a:rPr lang="ru-RU" dirty="0"/>
              <a:t> (GCTA: инструмент для комплексного анализа признаков по всему </a:t>
            </a:r>
            <a:r>
              <a:rPr lang="ru-RU" dirty="0" smtClean="0"/>
              <a:t>геному).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/>
              <a:t>Пороговые </a:t>
            </a:r>
            <a:r>
              <a:rPr lang="en-US" i="1" dirty="0" smtClean="0"/>
              <a:t>P</a:t>
            </a:r>
            <a:r>
              <a:rPr lang="ru-RU" dirty="0" smtClean="0"/>
              <a:t>-значения </a:t>
            </a:r>
            <a:r>
              <a:rPr lang="ru-RU" dirty="0"/>
              <a:t>уровня значимости были установлены </a:t>
            </a:r>
            <a:r>
              <a:rPr lang="en-US" i="1" dirty="0" smtClean="0"/>
              <a:t>P</a:t>
            </a:r>
            <a:r>
              <a:rPr lang="ru-RU" dirty="0" smtClean="0"/>
              <a:t> </a:t>
            </a:r>
            <a:r>
              <a:rPr lang="ru-RU" dirty="0"/>
              <a:t>= FDR ×  N / M , где FDR (коэффициент ложных открытий) был установлен как 0,01 (</a:t>
            </a:r>
            <a:r>
              <a:rPr lang="ru-RU" dirty="0" err="1"/>
              <a:t>полногеномный</a:t>
            </a:r>
            <a:r>
              <a:rPr lang="ru-RU" dirty="0"/>
              <a:t> </a:t>
            </a:r>
            <a:r>
              <a:rPr lang="ru-RU" dirty="0" smtClean="0"/>
              <a:t>уровень/</a:t>
            </a:r>
            <a:r>
              <a:rPr lang="ru-RU" dirty="0" err="1" smtClean="0"/>
              <a:t>genomewide</a:t>
            </a:r>
            <a:r>
              <a:rPr lang="ru-RU" dirty="0"/>
              <a:t>) и </a:t>
            </a:r>
            <a:r>
              <a:rPr lang="ru-RU" dirty="0" smtClean="0"/>
              <a:t>0,05 </a:t>
            </a:r>
            <a:r>
              <a:rPr lang="ru-RU" dirty="0"/>
              <a:t>(</a:t>
            </a:r>
            <a:r>
              <a:rPr lang="ru-RU" dirty="0" smtClean="0"/>
              <a:t>значимый/</a:t>
            </a:r>
            <a:r>
              <a:rPr lang="ru-RU" dirty="0" err="1" smtClean="0"/>
              <a:t>suggestive</a:t>
            </a:r>
            <a:r>
              <a:rPr lang="ru-RU" dirty="0"/>
              <a:t>), N - число вариантов со значением p &lt; FDR, M - общее число вариантов. </a:t>
            </a: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/>
              <a:t>В </a:t>
            </a:r>
            <a:r>
              <a:rPr lang="ru-RU" dirty="0"/>
              <a:t>рамках стандартного представления результатов GWAS представлен график ассоциаций по всему геному −</a:t>
            </a:r>
            <a:r>
              <a:rPr lang="ru-RU" dirty="0" err="1"/>
              <a:t>log</a:t>
            </a:r>
            <a:r>
              <a:rPr lang="ru-RU" dirty="0"/>
              <a:t> 10 </a:t>
            </a:r>
            <a:r>
              <a:rPr lang="ru-RU" dirty="0" smtClean="0"/>
              <a:t>(P) </a:t>
            </a:r>
            <a:r>
              <a:rPr lang="ru-RU" dirty="0"/>
              <a:t>(манхэттенские графики) для </a:t>
            </a:r>
            <a:r>
              <a:rPr lang="ru-RU" dirty="0" smtClean="0"/>
              <a:t> каждого </a:t>
            </a:r>
            <a:r>
              <a:rPr lang="en-US" dirty="0" smtClean="0"/>
              <a:t>SNP</a:t>
            </a:r>
            <a:r>
              <a:rPr lang="ru-RU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084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369332"/>
            <a:ext cx="734481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Результаты исследований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738664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Наследуемость оценивалась с использованием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метода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ограниченного максимального правдоподобия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(REML), </a:t>
            </a:r>
            <a:r>
              <a:rPr lang="ru-RU" dirty="0" smtClean="0"/>
              <a:t>реализованного в программном обеспечении </a:t>
            </a:r>
            <a:r>
              <a:rPr lang="en-US" dirty="0" smtClean="0"/>
              <a:t>Genome-wide Complex Trait Analysis (GCTA)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183945"/>
            <a:ext cx="7344815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/>
              <a:t>Таблица 1. Компоненты дисперсии и оценки наследуемости для признака дефекты конечностей свиней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84515"/>
              </p:ext>
            </p:extLst>
          </p:nvPr>
        </p:nvGraphicFramePr>
        <p:xfrm>
          <a:off x="1115616" y="4005064"/>
          <a:ext cx="6264695" cy="233779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60240"/>
                <a:gridCol w="2088232"/>
                <a:gridCol w="2016223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Источники изменчивости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Дисперсия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de-DE" sz="2000" b="1" dirty="0">
                          <a:effectLst/>
                        </a:rPr>
                        <a:t>SE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effectLst/>
                        </a:rPr>
                        <a:t>V(G)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effectLst/>
                        </a:rPr>
                        <a:t>0.08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0.02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effectLst/>
                        </a:rPr>
                        <a:t>V(e)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effectLst/>
                        </a:rPr>
                        <a:t>0.15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effectLst/>
                        </a:rPr>
                        <a:t>0.02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effectLst/>
                        </a:rPr>
                        <a:t>Vp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effectLst/>
                        </a:rPr>
                        <a:t>0.22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effectLst/>
                        </a:rPr>
                        <a:t>0.01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V(G)/</a:t>
                      </a:r>
                      <a:r>
                        <a:rPr lang="de-DE" sz="2000" dirty="0" err="1">
                          <a:effectLst/>
                        </a:rPr>
                        <a:t>Vp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0.35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0.08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55576" y="1820722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Г</a:t>
            </a:r>
            <a:r>
              <a:rPr lang="ru-RU" dirty="0" smtClean="0"/>
              <a:t>енетическая дисперсия (V(G)) составила 0,08 (SE=0,02), а общая фенотипическая дисперсия (</a:t>
            </a:r>
            <a:r>
              <a:rPr lang="ru-RU" dirty="0" err="1" smtClean="0"/>
              <a:t>Vp</a:t>
            </a:r>
            <a:r>
              <a:rPr lang="ru-RU" dirty="0" smtClean="0"/>
              <a:t>) составила 0,22 (SE=0,01). Наследуемость признака «дефекты конечностей», рассчитанная как h2=V(G)/</a:t>
            </a:r>
            <a:r>
              <a:rPr lang="ru-RU" dirty="0" err="1" smtClean="0"/>
              <a:t>Vp</a:t>
            </a:r>
            <a:r>
              <a:rPr lang="ru-RU" dirty="0" smtClean="0"/>
              <a:t>), была оценена в 0,35 (SE=0,08) 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767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Рисунок 1" descr="Изображение выглядит как текст, снимок экрана, График, линия&#10;&#10;Контент, сгенерированный ИИ, может содержать ошибки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95" r="2885" b="4105"/>
          <a:stretch>
            <a:fillRect/>
          </a:stretch>
        </p:blipFill>
        <p:spPr bwMode="auto">
          <a:xfrm>
            <a:off x="555475" y="307030"/>
            <a:ext cx="7967765" cy="246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 rot="10800000" flipV="1">
            <a:off x="755575" y="2897884"/>
            <a:ext cx="777466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/>
              <a:t>Рис.1 </a:t>
            </a:r>
            <a:r>
              <a:rPr lang="en-US" altLang="ru-RU" sz="1600" dirty="0"/>
              <a:t>. </a:t>
            </a:r>
            <a:r>
              <a:rPr lang="ru-RU" altLang="ru-RU" sz="1600" dirty="0"/>
              <a:t>Манхэттенский график </a:t>
            </a:r>
            <a:r>
              <a:rPr lang="ru-RU" altLang="ru-RU" sz="1600" dirty="0" smtClean="0"/>
              <a:t>признака дефекты конечностей </a:t>
            </a:r>
            <a:r>
              <a:rPr lang="ru-RU" altLang="ru-RU" sz="1600" dirty="0"/>
              <a:t>свиней</a:t>
            </a:r>
            <a:endParaRPr lang="en-US" alt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20122"/>
              </p:ext>
            </p:extLst>
          </p:nvPr>
        </p:nvGraphicFramePr>
        <p:xfrm>
          <a:off x="1475656" y="3717036"/>
          <a:ext cx="5966418" cy="2651258"/>
        </p:xfrm>
        <a:graphic>
          <a:graphicData uri="http://schemas.openxmlformats.org/drawingml/2006/table">
            <a:tbl>
              <a:tblPr firstRow="1" firstCol="1" bandRow="1"/>
              <a:tblGrid>
                <a:gridCol w="1065056"/>
                <a:gridCol w="1608483"/>
                <a:gridCol w="1713710"/>
                <a:gridCol w="1579169"/>
              </a:tblGrid>
              <a:tr h="28802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Сhr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SNP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Variant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Gene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323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rs81351938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intron variant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COL27A1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6323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rs81296219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3 prime UTR variant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CEP120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23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rs81327279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intron variant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PAMR1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23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rs80937427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intron variant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SCUBE3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23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rs81403653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intron variant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KCNIP4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23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rs80793012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intron variant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NALCN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23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rs339814189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intron variant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ADCY2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23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rs81297167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intron variant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CFTR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23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rs337584442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intron variant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MTURN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23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rs325478346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intron variant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alatino Linotype"/>
                          <a:ea typeface="Times New Roman"/>
                          <a:cs typeface="Times New Roman"/>
                        </a:rPr>
                        <a:t>VIPR2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93402" y="3378478"/>
            <a:ext cx="6048672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>Таблица </a:t>
            </a:r>
            <a:r>
              <a:rPr lang="en-US" sz="1600" dirty="0" smtClean="0"/>
              <a:t>2. SNPs </a:t>
            </a:r>
            <a:r>
              <a:rPr lang="ru-RU" sz="1600" dirty="0" smtClean="0"/>
              <a:t>локализованные в генах</a:t>
            </a:r>
            <a:endParaRPr lang="ru-RU" sz="1600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1702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65622" y="140544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Функциональная</a:t>
            </a:r>
            <a:r>
              <a:rPr lang="ru-RU" dirty="0" smtClean="0"/>
              <a:t> </a:t>
            </a:r>
            <a:r>
              <a:rPr lang="ru-RU" b="1" dirty="0" smtClean="0"/>
              <a:t>аннотация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89558" y="2132856"/>
            <a:ext cx="79208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prstClr val="black"/>
                </a:solidFill>
              </a:rPr>
              <a:t>VIPR</a:t>
            </a:r>
            <a:r>
              <a:rPr lang="ru-RU" b="1" dirty="0">
                <a:solidFill>
                  <a:prstClr val="black"/>
                </a:solidFill>
              </a:rPr>
              <a:t>2, </a:t>
            </a:r>
            <a:r>
              <a:rPr lang="en-US" b="1" dirty="0" smtClean="0">
                <a:solidFill>
                  <a:prstClr val="black"/>
                </a:solidFill>
              </a:rPr>
              <a:t>CFTR</a:t>
            </a:r>
            <a:r>
              <a:rPr lang="ru-RU" b="1" dirty="0" smtClean="0">
                <a:solidFill>
                  <a:prstClr val="black"/>
                </a:solidFill>
              </a:rPr>
              <a:t> </a:t>
            </a:r>
            <a:r>
              <a:rPr lang="ru-RU" dirty="0" smtClean="0">
                <a:solidFill>
                  <a:prstClr val="black"/>
                </a:solidFill>
              </a:rPr>
              <a:t>- </a:t>
            </a:r>
            <a:r>
              <a:rPr lang="ru-RU" dirty="0" smtClean="0"/>
              <a:t>метаболизм липидов и </a:t>
            </a:r>
            <a:r>
              <a:rPr lang="ru-RU" dirty="0"/>
              <a:t>жирных кислот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MTURN</a:t>
            </a:r>
            <a:r>
              <a:rPr lang="ru-RU" b="1" dirty="0" smtClean="0"/>
              <a:t>, </a:t>
            </a:r>
            <a:r>
              <a:rPr lang="en-US" b="1" dirty="0" smtClean="0"/>
              <a:t>ADCY</a:t>
            </a:r>
            <a:r>
              <a:rPr lang="ru-RU" b="1" dirty="0" smtClean="0"/>
              <a:t>2 </a:t>
            </a:r>
            <a:r>
              <a:rPr lang="ru-RU" dirty="0" smtClean="0"/>
              <a:t>- регуляция воспаления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COL</a:t>
            </a:r>
            <a:r>
              <a:rPr lang="ru-RU" b="1" dirty="0" smtClean="0"/>
              <a:t>27</a:t>
            </a:r>
            <a:r>
              <a:rPr lang="en-US" b="1" dirty="0" smtClean="0"/>
              <a:t>A</a:t>
            </a:r>
            <a:r>
              <a:rPr lang="ru-RU" b="1" dirty="0" smtClean="0"/>
              <a:t>1</a:t>
            </a:r>
            <a:r>
              <a:rPr lang="ru-RU" dirty="0" smtClean="0"/>
              <a:t> - структурная целостность соединительной тканей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PAMR</a:t>
            </a:r>
            <a:r>
              <a:rPr lang="ru-RU" b="1" dirty="0" smtClean="0"/>
              <a:t>1</a:t>
            </a:r>
            <a:r>
              <a:rPr lang="ru-RU" dirty="0" smtClean="0"/>
              <a:t> – регенерация мышечной ткани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KCNIP</a:t>
            </a:r>
            <a:r>
              <a:rPr lang="ru-RU" b="1" dirty="0" smtClean="0"/>
              <a:t>4, </a:t>
            </a:r>
            <a:r>
              <a:rPr lang="en-US" b="1" dirty="0" smtClean="0"/>
              <a:t>NALCN</a:t>
            </a:r>
            <a:r>
              <a:rPr lang="ru-RU" b="1" dirty="0" smtClean="0"/>
              <a:t> </a:t>
            </a:r>
            <a:r>
              <a:rPr lang="ru-RU" dirty="0" smtClean="0"/>
              <a:t>- ионный обмен и клеточный гомеостаз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CEP</a:t>
            </a:r>
            <a:r>
              <a:rPr lang="ru-RU" b="1" dirty="0" smtClean="0"/>
              <a:t>120, </a:t>
            </a:r>
            <a:r>
              <a:rPr lang="en-US" b="1" dirty="0" smtClean="0"/>
              <a:t>SCUBE</a:t>
            </a:r>
            <a:r>
              <a:rPr lang="ru-RU" b="1" dirty="0" smtClean="0"/>
              <a:t>3 </a:t>
            </a:r>
            <a:r>
              <a:rPr lang="ru-RU" dirty="0" smtClean="0"/>
              <a:t>- регуляция клеточного роста, ремоделирование внеклеточного матрикса и дифференцировка фибробластов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365104"/>
            <a:ext cx="8042894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В </a:t>
            </a:r>
            <a:r>
              <a:rPr lang="ru-RU" b="1" dirty="0"/>
              <a:t>гистологическом заключении отмечаются: </a:t>
            </a:r>
            <a:endParaRPr lang="ru-RU" b="1" i="1" dirty="0" smtClean="0"/>
          </a:p>
          <a:p>
            <a:pPr algn="just"/>
            <a:r>
              <a:rPr lang="ru-RU" dirty="0"/>
              <a:t>о</a:t>
            </a:r>
            <a:r>
              <a:rPr lang="ru-RU" dirty="0" smtClean="0"/>
              <a:t>тсутствие патогенной микрофлоры, хроническое воспаление, отек, </a:t>
            </a:r>
            <a:r>
              <a:rPr lang="ru-RU" dirty="0" err="1" smtClean="0"/>
              <a:t>ангиогенез</a:t>
            </a:r>
            <a:r>
              <a:rPr lang="ru-RU" dirty="0" smtClean="0"/>
              <a:t>, клеточная инфильтрация и образование структур соединительной ткани разных уровней зрелости, фиброз тканей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694542"/>
            <a:ext cx="8042894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/>
              <a:t>Значительную роль в формировании дефектов конечностей играет </a:t>
            </a:r>
            <a:r>
              <a:rPr lang="ru-RU" dirty="0"/>
              <a:t>генетическая предрасположенность, определяющая особенности метаболизма липидов и жирных кислот, </a:t>
            </a:r>
            <a:r>
              <a:rPr lang="ru-RU" dirty="0" smtClean="0"/>
              <a:t>регуляцию </a:t>
            </a:r>
            <a:r>
              <a:rPr lang="ru-RU" dirty="0"/>
              <a:t>воспалительных процессов, </a:t>
            </a:r>
            <a:r>
              <a:rPr lang="ru-RU" dirty="0" smtClean="0"/>
              <a:t>ремоделирование внеклеточного </a:t>
            </a:r>
            <a:r>
              <a:rPr lang="ru-RU" dirty="0"/>
              <a:t>матрикса и регенерацию тканей. </a:t>
            </a:r>
          </a:p>
        </p:txBody>
      </p:sp>
    </p:spTree>
    <p:extLst>
      <p:ext uri="{BB962C8B-B14F-4D97-AF65-F5344CB8AC3E}">
        <p14:creationId xmlns:p14="http://schemas.microsoft.com/office/powerpoint/2010/main" val="148715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517516"/>
              </p:ext>
            </p:extLst>
          </p:nvPr>
        </p:nvGraphicFramePr>
        <p:xfrm>
          <a:off x="35496" y="56708"/>
          <a:ext cx="9108504" cy="7123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187"/>
                <a:gridCol w="3200988"/>
                <a:gridCol w="5112329"/>
              </a:tblGrid>
              <a:tr h="297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Ген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2985" marT="2985" marB="298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Функция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Роль в </a:t>
                      </a:r>
                      <a:r>
                        <a:rPr lang="ru-RU" sz="1200" dirty="0" smtClean="0">
                          <a:effectLst/>
                          <a:latin typeface="+mj-lt"/>
                        </a:rPr>
                        <a:t>формировании дефектов конечностей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</a:tr>
              <a:tr h="4904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VIPR2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2985" marT="2985" marB="298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Регуляция секреции инсулина, </a:t>
                      </a:r>
                      <a:r>
                        <a:rPr lang="ru-RU" sz="1200" dirty="0" smtClean="0">
                          <a:effectLst/>
                          <a:latin typeface="+mj-lt"/>
                        </a:rPr>
                        <a:t>мышечной массы (быстросокращающиеся волокна) , липидного </a:t>
                      </a:r>
                      <a:r>
                        <a:rPr lang="ru-RU" sz="1200" dirty="0">
                          <a:effectLst/>
                          <a:latin typeface="+mj-lt"/>
                        </a:rPr>
                        <a:t>обмена, циркадных ритмов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Метаболические нарушения, хроническое воспаление, дисбаланс липидов.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</a:tr>
              <a:tr h="61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CFTR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2985" marT="2985" marB="298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Поддержание водно-ионного баланса </a:t>
                      </a:r>
                      <a:r>
                        <a:rPr lang="ru-RU" sz="1200" dirty="0" smtClean="0">
                          <a:effectLst/>
                          <a:latin typeface="+mj-lt"/>
                        </a:rPr>
                        <a:t>, метаболизм костной ткани и липидов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Нарушения </a:t>
                      </a:r>
                      <a:r>
                        <a:rPr lang="ru-RU" sz="1200" dirty="0">
                          <a:effectLst/>
                          <a:latin typeface="+mj-lt"/>
                        </a:rPr>
                        <a:t>у свиней приводят к дисбалансу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жирных кислот с рождения, провоцируя воспаление и патологии тканей.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</a:tr>
              <a:tr h="4904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MTURN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2985" marT="2985" marB="298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Регуляция воспалительных </a:t>
                      </a:r>
                      <a:r>
                        <a:rPr lang="ru-RU" sz="1200" dirty="0" smtClean="0">
                          <a:effectLst/>
                          <a:latin typeface="+mj-lt"/>
                        </a:rPr>
                        <a:t>процессов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путём ингибирования сигнального пути NF-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κB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985" marR="2985" marT="2985" marB="298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</a:rPr>
                        <a:t>Усиливает хроническое воспаление, способствующее фиброзу и разрастанию тканей</a:t>
                      </a:r>
                      <a:endParaRPr lang="ru-RU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</a:tr>
              <a:tr h="4904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ADCY2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2985" marT="2985" marB="298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</a:rPr>
                        <a:t>Синтез циклического аденозинмонофосфата цАМФ (сигнальная молекула).</a:t>
                      </a:r>
                      <a:endParaRPr lang="ru-RU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</a:rPr>
                        <a:t>Нарушение баланса цАМФ  дисфункция пролиферации клеток, ангиогенеза и воспаления.</a:t>
                      </a:r>
                      <a:endParaRPr lang="ru-RU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</a:tr>
              <a:tr h="4904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NALCN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2985" marT="2985" marB="298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Ионный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гомеостаз,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</a:t>
                      </a:r>
                      <a:r>
                        <a:rPr lang="ru-RU" sz="1200" dirty="0" smtClean="0">
                          <a:effectLst/>
                          <a:latin typeface="+mj-lt"/>
                        </a:rPr>
                        <a:t>егуляция </a:t>
                      </a:r>
                      <a:r>
                        <a:rPr lang="ru-RU" sz="1200" dirty="0">
                          <a:effectLst/>
                          <a:latin typeface="+mj-lt"/>
                        </a:rPr>
                        <a:t>сосудистого тонуса и микроциркуляции.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Дисфункция нарушает кровоснабжение тканей, способствуя хроническому воспалению и фиброзу.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</a:tr>
              <a:tr h="587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KCNIP4</a:t>
                      </a:r>
                      <a:endParaRPr lang="ru-RU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2985" marT="2985" marB="298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Сокращение гладких мышц, регулировка</a:t>
                      </a:r>
                      <a:r>
                        <a:rPr lang="ru-RU" sz="120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+mj-lt"/>
                        </a:rPr>
                        <a:t>сердечного ритма и секреция</a:t>
                      </a:r>
                      <a:r>
                        <a:rPr lang="ru-RU" sz="120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+mj-lt"/>
                        </a:rPr>
                        <a:t>инсулина. Ассоциирован </a:t>
                      </a:r>
                      <a:r>
                        <a:rPr lang="ru-RU" sz="1200" dirty="0">
                          <a:effectLst/>
                          <a:latin typeface="+mj-lt"/>
                        </a:rPr>
                        <a:t>с признаками роста у кур, мясного скота и свиней.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</a:rPr>
                        <a:t>Влияет на метаболизм и развитие тканей</a:t>
                      </a:r>
                      <a:endParaRPr lang="ru-RU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</a:tr>
              <a:tr h="1025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COL27A1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2985" marT="2985" marB="298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Кодирует </a:t>
                      </a:r>
                      <a:r>
                        <a:rPr lang="ru-RU" sz="1200" dirty="0">
                          <a:effectLst/>
                          <a:latin typeface="+mj-lt"/>
                        </a:rPr>
                        <a:t>коллаген, обеспечивающий прочность хрящей и кожи; поддерживает структуру матрикса, участвует в окостенении и клеточной адгезии.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Нарушения приводят к ослаблению соединительной ткани, фиброзу и воспалению, особенно в зонах нагрузки (скакательные суставы).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</a:tr>
              <a:tr h="1025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PAMR1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2985" marT="2985" marB="298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+mj-lt"/>
                        </a:rPr>
                        <a:t>Супрессор</a:t>
                      </a:r>
                      <a:r>
                        <a:rPr lang="ru-RU" sz="1200" dirty="0">
                          <a:effectLst/>
                          <a:latin typeface="+mj-lt"/>
                        </a:rPr>
                        <a:t> опухолей; подавляет рост клеток. У свиней связан с аномальным </a:t>
                      </a:r>
                      <a:r>
                        <a:rPr lang="ru-RU" sz="1200" dirty="0" err="1" smtClean="0">
                          <a:effectLst/>
                          <a:latin typeface="+mj-lt"/>
                        </a:rPr>
                        <a:t>ремоделированием</a:t>
                      </a:r>
                      <a:r>
                        <a:rPr lang="ru-RU" sz="12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+mj-lt"/>
                        </a:rPr>
                        <a:t>матрикса. У петухов </a:t>
                      </a:r>
                      <a:endParaRPr lang="ru-RU" sz="1200" dirty="0" smtClean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связан </a:t>
                      </a:r>
                      <a:r>
                        <a:rPr lang="ru-RU" sz="1200" dirty="0">
                          <a:effectLst/>
                          <a:latin typeface="+mj-lt"/>
                        </a:rPr>
                        <a:t>с высотой гребня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Расширение капилляров и ослабление расположения коллагеновых волокон. Нарушение </a:t>
                      </a:r>
                      <a:r>
                        <a:rPr lang="ru-RU" sz="1200" dirty="0" err="1">
                          <a:effectLst/>
                          <a:latin typeface="+mj-lt"/>
                        </a:rPr>
                        <a:t>ремоделирования</a:t>
                      </a:r>
                      <a:r>
                        <a:rPr lang="ru-RU" sz="1200" dirty="0">
                          <a:effectLst/>
                          <a:latin typeface="+mj-lt"/>
                        </a:rPr>
                        <a:t> внеклеточного матрикса, хроническое воспаление и </a:t>
                      </a:r>
                      <a:r>
                        <a:rPr lang="ru-RU" sz="1200" dirty="0" smtClean="0">
                          <a:effectLst/>
                          <a:latin typeface="+mj-lt"/>
                        </a:rPr>
                        <a:t>недостаточная регенерация </a:t>
                      </a:r>
                      <a:r>
                        <a:rPr lang="ru-RU" sz="1200" dirty="0">
                          <a:effectLst/>
                          <a:latin typeface="+mj-lt"/>
                        </a:rPr>
                        <a:t>тканей </a:t>
                      </a:r>
                      <a:r>
                        <a:rPr lang="ru-RU" sz="1200">
                          <a:effectLst/>
                          <a:latin typeface="+mj-lt"/>
                        </a:rPr>
                        <a:t>и </a:t>
                      </a:r>
                      <a:r>
                        <a:rPr lang="ru-RU" sz="1200" smtClean="0">
                          <a:effectLst/>
                          <a:latin typeface="+mj-lt"/>
                        </a:rPr>
                        <a:t>формирование </a:t>
                      </a:r>
                      <a:r>
                        <a:rPr lang="ru-RU" sz="1200" dirty="0" smtClean="0">
                          <a:effectLst/>
                          <a:latin typeface="+mj-lt"/>
                        </a:rPr>
                        <a:t>фиброзно-костных структур в поражённых участках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</a:tr>
              <a:tr h="587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CEP120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2985" marT="2985" marB="298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</a:rPr>
                        <a:t>Участвует в развитии костей и хрящей.</a:t>
                      </a:r>
                      <a:endParaRPr lang="ru-RU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+mj-lt"/>
                        </a:rPr>
                        <a:t>Аномальная активность фибробластов и остеобластов приводит к разрастанию соединительной ткани и дефектам костного матрикса.</a:t>
                      </a:r>
                      <a:endParaRPr lang="ru-RU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</a:tr>
              <a:tr h="587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SCUBE3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2985" marT="2985" marB="298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Регуляция </a:t>
                      </a:r>
                      <a:r>
                        <a:rPr lang="ru-RU" sz="1200" dirty="0" err="1">
                          <a:effectLst/>
                          <a:latin typeface="+mj-lt"/>
                        </a:rPr>
                        <a:t>ангиогенеза</a:t>
                      </a:r>
                      <a:r>
                        <a:rPr lang="ru-RU" sz="1200" dirty="0">
                          <a:effectLst/>
                          <a:latin typeface="+mj-lt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+mj-lt"/>
                        </a:rPr>
                        <a:t>ремоделирования</a:t>
                      </a:r>
                      <a:r>
                        <a:rPr lang="ru-RU" sz="1200" dirty="0">
                          <a:effectLst/>
                          <a:latin typeface="+mj-lt"/>
                        </a:rPr>
                        <a:t> матрикса, дифференцировки клеток.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Стимулирует избыточный фиброз, хроническое воспаление и неоангиогенез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985" marR="2985" marT="2985" marB="298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531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4012034"/>
            <a:ext cx="8366098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/>
              <a:t>Спасибо за </a:t>
            </a:r>
            <a:r>
              <a:rPr lang="ru-RU" b="1" cap="all" dirty="0" smtClean="0"/>
              <a:t>внимание</a:t>
            </a:r>
          </a:p>
          <a:p>
            <a:pPr algn="ctr"/>
            <a:endParaRPr lang="ru-RU" sz="2000" cap="all" dirty="0"/>
          </a:p>
          <a:p>
            <a:pPr algn="ctr"/>
            <a:r>
              <a:rPr lang="ru-RU" dirty="0" smtClean="0"/>
              <a:t>Автор: Колосова М.А. – к.с.-</a:t>
            </a:r>
            <a:r>
              <a:rPr lang="ru-RU" dirty="0" err="1" smtClean="0"/>
              <a:t>х.н</a:t>
            </a:r>
            <a:r>
              <a:rPr lang="ru-RU" dirty="0" smtClean="0"/>
              <a:t>.,</a:t>
            </a:r>
          </a:p>
          <a:p>
            <a:pPr algn="ctr"/>
            <a:r>
              <a:rPr lang="ru-RU" dirty="0" err="1" smtClean="0"/>
              <a:t>в.н.с</a:t>
            </a:r>
            <a:r>
              <a:rPr lang="ru-RU" dirty="0" smtClean="0"/>
              <a:t>. лаборатории молекулярно-генетической экспертизы</a:t>
            </a:r>
          </a:p>
          <a:p>
            <a:pPr algn="ctr"/>
            <a:r>
              <a:rPr lang="en-US" dirty="0" smtClean="0"/>
              <a:t>E-mail</a:t>
            </a:r>
            <a:r>
              <a:rPr lang="ru-RU" dirty="0" smtClean="0"/>
              <a:t>: </a:t>
            </a:r>
            <a:r>
              <a:rPr lang="en-US" dirty="0" smtClean="0"/>
              <a:t>m.leonovaa@mail.ru</a:t>
            </a:r>
            <a:r>
              <a:rPr lang="ru-RU" dirty="0" smtClean="0"/>
              <a:t> </a:t>
            </a:r>
          </a:p>
          <a:p>
            <a:pPr algn="ctr"/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5797138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Исследования выполнены при </a:t>
            </a:r>
            <a:r>
              <a:rPr lang="ru-RU" dirty="0" smtClean="0"/>
              <a:t>финансовой </a:t>
            </a:r>
            <a:r>
              <a:rPr lang="ru-RU" dirty="0"/>
              <a:t>поддержке гранта Российского научного фонда № 22-76-10015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046" y="260648"/>
            <a:ext cx="5777061" cy="3587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00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1653</TotalTime>
  <Words>786</Words>
  <Application>Microsoft Office PowerPoint</Application>
  <PresentationFormat>Экран (4:3)</PresentationFormat>
  <Paragraphs>140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1_Тема Office</vt:lpstr>
      <vt:lpstr>Поиск однонуклеотидных полиморфизмов ассоциированных с дефектами конечностей у свиней крупной белой породы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генетической архитектуры дефектов конечностей свиней на основе GWAS</dc:title>
  <dc:creator>Мария</dc:creator>
  <cp:lastModifiedBy>Мария</cp:lastModifiedBy>
  <cp:revision>39</cp:revision>
  <cp:lastPrinted>2025-04-07T07:53:43Z</cp:lastPrinted>
  <dcterms:created xsi:type="dcterms:W3CDTF">2025-03-24T12:39:50Z</dcterms:created>
  <dcterms:modified xsi:type="dcterms:W3CDTF">2025-06-18T09:56:27Z</dcterms:modified>
</cp:coreProperties>
</file>