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96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7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4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3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41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13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7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79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6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41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06397-EFCA-4B65-A30C-22DC160BEB36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2898D-A366-423A-AB18-BBBFE6955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98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86125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13757" y="4190999"/>
            <a:ext cx="11578440" cy="134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2E67B1"/>
                </a:solidFill>
                <a:latin typeface="PT Sans Narrow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E67B1"/>
                </a:solidFill>
                <a:latin typeface="PT Sans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46C0A"/>
                </a:solidFill>
                <a:latin typeface="PT Sans Narrow" pitchFamily="34" charset="0"/>
              </a:defRPr>
            </a:lvl9pPr>
          </a:lstStyle>
          <a:p>
            <a:pPr algn="ctr" eaLnBrk="1" hangingPunct="1">
              <a:lnSpc>
                <a:spcPts val="5000"/>
              </a:lnSpc>
            </a:pPr>
            <a:r>
              <a:rPr lang="ru-RU" altLang="ru-RU" sz="3600" b="1" dirty="0" smtClean="0">
                <a:latin typeface="Cambria" panose="02040503050406030204" pitchFamily="18" charset="0"/>
                <a:cs typeface="Segoe UI" panose="020B0502040204020203" pitchFamily="34" charset="0"/>
              </a:rPr>
              <a:t>Рекомендуемый макет презентации бизнес-плана </a:t>
            </a:r>
          </a:p>
          <a:p>
            <a:pPr algn="ctr" eaLnBrk="1" hangingPunct="1">
              <a:lnSpc>
                <a:spcPts val="5000"/>
              </a:lnSpc>
            </a:pPr>
            <a:r>
              <a:rPr lang="ru-RU" altLang="ru-RU" sz="3600" b="1" dirty="0">
                <a:latin typeface="Cambria" panose="02040503050406030204" pitchFamily="18" charset="0"/>
                <a:cs typeface="Segoe UI" panose="020B0502040204020203" pitchFamily="34" charset="0"/>
              </a:rPr>
              <a:t>у</a:t>
            </a:r>
            <a:r>
              <a:rPr lang="ru-RU" altLang="ru-RU" sz="3600" b="1" dirty="0" smtClean="0">
                <a:latin typeface="Cambria" panose="02040503050406030204" pitchFamily="18" charset="0"/>
                <a:cs typeface="Segoe UI" panose="020B0502040204020203" pitchFamily="34" charset="0"/>
              </a:rPr>
              <a:t>частника конкурса Молодежного фестиваля бизнес-планирования </a:t>
            </a:r>
            <a:r>
              <a:rPr lang="en-US" altLang="ru-RU" sz="3600" b="1" dirty="0" smtClean="0">
                <a:latin typeface="Cambria" panose="02040503050406030204" pitchFamily="18" charset="0"/>
                <a:cs typeface="Segoe UI" panose="020B0502040204020203" pitchFamily="34" charset="0"/>
              </a:rPr>
              <a:t>#</a:t>
            </a:r>
            <a:r>
              <a:rPr lang="ru-RU" altLang="ru-RU" sz="3600" b="1" dirty="0" err="1" smtClean="0">
                <a:latin typeface="Cambria" panose="02040503050406030204" pitchFamily="18" charset="0"/>
                <a:cs typeface="Segoe UI" panose="020B0502040204020203" pitchFamily="34" charset="0"/>
              </a:rPr>
              <a:t>СвоеДело</a:t>
            </a:r>
            <a:endParaRPr lang="en-JM" altLang="ru-RU" sz="3600" b="1" dirty="0" smtClean="0">
              <a:latin typeface="Cambria" panose="020405030504060302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1" y="845657"/>
            <a:ext cx="9048996" cy="5310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ЖЕЛАЕМ ПОБЕДЫ!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Ваша Команда проекта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#</a:t>
            </a:r>
            <a:r>
              <a:rPr lang="ru-RU" sz="2800" dirty="0" err="1" smtClean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Росмолодежь</a:t>
            </a:r>
            <a:r>
              <a:rPr lang="ru-RU" sz="2800" dirty="0" smtClean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#</a:t>
            </a:r>
            <a:r>
              <a:rPr lang="ru-RU" sz="2800" dirty="0" err="1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Создавай_возможности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#</a:t>
            </a:r>
            <a:r>
              <a:rPr lang="ru-RU" sz="2800" dirty="0" err="1">
                <a:solidFill>
                  <a:srgbClr val="2C2D2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СвоеДело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3" r="23345"/>
          <a:stretch/>
        </p:blipFill>
        <p:spPr>
          <a:xfrm>
            <a:off x="2182378" y="1916385"/>
            <a:ext cx="3776353" cy="413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22"/>
          <a:stretch/>
        </p:blipFill>
        <p:spPr>
          <a:xfrm>
            <a:off x="2538103" y="0"/>
            <a:ext cx="5014603" cy="15525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355278" y="1699945"/>
            <a:ext cx="42315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1. Резюме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Исследование рынка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. Организационный план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. Производственный план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5. План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маркетинга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. Финансовый план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7. Оценка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рисков</a:t>
            </a:r>
            <a:endParaRPr lang="ru-RU" sz="2000" b="1" kern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Picture 4" descr="https://avatars.mds.yandex.net/i?id=36e2774cecf66899de807b1eca18bd4b92d9549a-10190941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4" y="1316738"/>
            <a:ext cx="4673608" cy="381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203864" y="646148"/>
            <a:ext cx="2959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kern="0" dirty="0" smtClean="0">
                <a:solidFill>
                  <a:srgbClr val="4472C4">
                    <a:lumMod val="75000"/>
                  </a:srgbClr>
                </a:solidFill>
              </a:rPr>
              <a:t>(рекомендуемая)</a:t>
            </a:r>
            <a:endParaRPr lang="ru-RU" sz="2800" b="1" kern="0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avatars.mds.yandex.net/i?id=5d50359f41991af802d8c4dabf5549385605ca3b-8217704-images-thumbs&amp;ref=rim&amp;n=33&amp;w=267&amp;h=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79"/>
          <a:stretch/>
        </p:blipFill>
        <p:spPr bwMode="auto">
          <a:xfrm>
            <a:off x="7101349" y="4029246"/>
            <a:ext cx="3800198" cy="237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9702" y="288344"/>
            <a:ext cx="1015180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kern="0" dirty="0" smtClean="0">
                <a:solidFill>
                  <a:srgbClr val="4472C4">
                    <a:lumMod val="75000"/>
                  </a:srgbClr>
                </a:solidFill>
              </a:rPr>
              <a:t>1. РЕЗЮМЕ </a:t>
            </a:r>
            <a:r>
              <a:rPr lang="ru-RU" sz="2800" b="1" kern="0" dirty="0">
                <a:solidFill>
                  <a:srgbClr val="4472C4">
                    <a:lumMod val="75000"/>
                  </a:srgbClr>
                </a:solidFill>
              </a:rPr>
              <a:t>(1 СЛАЙД)</a:t>
            </a:r>
          </a:p>
          <a:p>
            <a:pPr lvl="0" algn="ctr">
              <a:defRPr/>
            </a:pPr>
            <a:endParaRPr lang="ru-RU" sz="2400" b="1" kern="0" dirty="0">
              <a:solidFill>
                <a:srgbClr val="4472C4">
                  <a:lumMod val="75000"/>
                </a:srgb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 Название предприятия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 Краткое изложение цели и сути проекта 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 Предполагаемые результаты проекта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 Горизонт расчета проекта 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 Источники и условия финансирования проекта </a:t>
            </a:r>
            <a:endParaRPr lang="ru-RU" sz="2400" b="1" kern="0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 Интегральные </a:t>
            </a: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показатели экономической эффективности проекта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Риски проекта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Перспективы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0847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7538" y="0"/>
            <a:ext cx="952400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2800" b="1" kern="0" dirty="0" smtClean="0">
                <a:solidFill>
                  <a:schemeClr val="accent5">
                    <a:lumMod val="75000"/>
                  </a:schemeClr>
                </a:solidFill>
              </a:rPr>
              <a:t>2. ИССЛЕДОВАНИЕ РЫНКА (2-3 СЛАЙДА)</a:t>
            </a:r>
          </a:p>
          <a:p>
            <a:pPr algn="ctr">
              <a:defRPr/>
            </a:pPr>
            <a:endParaRPr lang="ru-RU" sz="2400" b="1" kern="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793" y="694382"/>
            <a:ext cx="114834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pPr>
              <a:defRPr/>
            </a:pPr>
            <a:endParaRPr lang="ru-RU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АНАЛИЗ РЫНКА:</a:t>
            </a:r>
          </a:p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 Спрос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на рынке на предлагаемую продукцию (услуги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Состояние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, тенденции и прогнозы развития рынка</a:t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 Оценка влияния факторов внешней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среды на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исследуемом рынке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ИССЛЕДОВАНИЕ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КОНКУРЕНТОВ:</a:t>
            </a:r>
          </a:p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Сегментирование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рынка в разрезе конкурентов </a:t>
            </a:r>
            <a:endParaRPr lang="ru-RU" b="1" kern="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Маркетинговая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, сбытовая, рекламная стратегии компаний-конкурентов</a:t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Объемы производства конкурентов (по возможности)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Объемы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продаж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конкурентов (по возможности)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Ассортимент продукции (услуг) конкурентов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Цены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выпускаемой/продаваемой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продукции (услуг) конкурентов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ИССЛЕДОВАНИЕ ПОТРЕБИТЕЛЕЙ/КЛИЕНТОВ И ПОСТАВЩИКОВ:</a:t>
            </a:r>
            <a:endParaRPr lang="ru-RU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 Сегментирование рынка в разрезе </a:t>
            </a: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покупателей (потребителей)</a:t>
            </a:r>
            <a:endParaRPr lang="ru-RU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Критерии </a:t>
            </a:r>
            <a:r>
              <a:rPr lang="ru-RU" b="1" kern="0" dirty="0">
                <a:solidFill>
                  <a:schemeClr val="accent5">
                    <a:lumMod val="75000"/>
                  </a:schemeClr>
                </a:solidFill>
              </a:rPr>
              <a:t>выбора поставщиков</a:t>
            </a:r>
          </a:p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Анализ цен поставщиков</a:t>
            </a:r>
            <a:endParaRPr lang="ru-RU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endParaRPr lang="ru-RU" b="1" kern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A3AB7C4-BDBD-EF4A-85D3-DCAD43045F96}"/>
              </a:ext>
            </a:extLst>
          </p:cNvPr>
          <p:cNvSpPr txBox="1">
            <a:spLocks noChangeArrowheads="1"/>
          </p:cNvSpPr>
          <p:nvPr/>
        </p:nvSpPr>
        <p:spPr>
          <a:xfrm>
            <a:off x="2197924" y="512619"/>
            <a:ext cx="859674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ru-RU" b="1" kern="0" dirty="0" smtClean="0">
                <a:solidFill>
                  <a:schemeClr val="accent5">
                    <a:lumMod val="75000"/>
                  </a:schemeClr>
                </a:solidFill>
              </a:rPr>
              <a:t>3. ОПЕРАЦИОННЫЙ ПЛАН (1-2 СЛАЙДА)</a:t>
            </a:r>
          </a:p>
          <a:p>
            <a:pPr marL="0" marR="0" indent="0" algn="ct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ru-RU" b="1" kern="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marR="0" indent="-5143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Выбор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организационно-правовой формы (при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создании нового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предприятия)</a:t>
            </a:r>
          </a:p>
          <a:p>
            <a:pPr marL="0" marR="0" indent="-51435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Определение потребности в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кадрах - необходимого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количества сотрудников, их состава, компетенций и навыков </a:t>
            </a:r>
          </a:p>
          <a:p>
            <a:pPr marL="0" indent="-514350">
              <a:buFont typeface="+mj-lt"/>
              <a:buAutoNum type="arabicPeriod"/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Формирование штатного расписания и определение фонда оплаты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труда.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https://avatars.mds.yandex.net/i?id=45f9642e61a4e2658f316703817a59308eb31938-985687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276" y="3652652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7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547FA7C-A992-1C46-8D35-E1CE0AD7DABF}"/>
              </a:ext>
            </a:extLst>
          </p:cNvPr>
          <p:cNvSpPr txBox="1">
            <a:spLocks noChangeArrowheads="1"/>
          </p:cNvSpPr>
          <p:nvPr/>
        </p:nvSpPr>
        <p:spPr>
          <a:xfrm>
            <a:off x="1037934" y="621137"/>
            <a:ext cx="10291143" cy="498826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500"/>
              </a:spcBef>
              <a:buNone/>
              <a:defRPr/>
            </a:pPr>
            <a:r>
              <a:rPr lang="ru-RU" altLang="ru-RU" sz="11200" b="1" kern="0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altLang="ru-RU" sz="11200" b="1" kern="0" dirty="0" smtClean="0">
                <a:solidFill>
                  <a:schemeClr val="accent5">
                    <a:lumMod val="75000"/>
                  </a:schemeClr>
                </a:solidFill>
              </a:rPr>
              <a:t>. ПРОИЗВОДСТВЕННЫЙ ПЛАН (3-4 СЛАЙДА)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defRPr/>
            </a:pPr>
            <a:endParaRPr lang="ru-RU" altLang="ru-RU" sz="4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/>
            </a:pPr>
            <a:r>
              <a:rPr lang="ru-RU" altLang="ru-RU" sz="4400" b="1" kern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1. Местоположение предприятия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/>
            </a:pP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2. Описание технологии производства (услуг)</a:t>
            </a:r>
            <a:endParaRPr lang="ru-RU" altLang="ru-RU" sz="96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/>
            </a:pP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ru-RU" altLang="ru-RU" sz="9600" b="1" kern="0" dirty="0">
                <a:solidFill>
                  <a:schemeClr val="accent5">
                    <a:lumMod val="75000"/>
                  </a:schemeClr>
                </a:solidFill>
              </a:rPr>
              <a:t>Определение необходимого технического оснащения (оборудование</a:t>
            </a: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altLang="ru-RU" sz="96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/>
            </a:pP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4. Обоснование потребности в основных средствах (капитальные затраты)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defRPr/>
            </a:pPr>
            <a:r>
              <a:rPr lang="ru-RU" altLang="ru-RU" sz="9600" b="1" kern="0" dirty="0" smtClean="0">
                <a:solidFill>
                  <a:srgbClr val="4472C4">
                    <a:lumMod val="75000"/>
                  </a:srgbClr>
                </a:solidFill>
              </a:rPr>
              <a:t>5. Обоснование потребности в оборотных соседствах (текущие затраты)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defRPr/>
            </a:pP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6. </a:t>
            </a:r>
            <a:r>
              <a:rPr lang="ru-RU" altLang="ru-RU" sz="9600" b="1" kern="0" dirty="0">
                <a:solidFill>
                  <a:srgbClr val="4472C4">
                    <a:lumMod val="75000"/>
                  </a:srgbClr>
                </a:solidFill>
              </a:rPr>
              <a:t>Обоснование </a:t>
            </a: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затрат </a:t>
            </a:r>
            <a:r>
              <a:rPr lang="ru-RU" altLang="ru-RU" sz="9600" b="1" kern="0" dirty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производство и реализацию (себестоимости)</a:t>
            </a:r>
            <a:endParaRPr lang="ru-RU" altLang="ru-RU" sz="96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defRPr/>
            </a:pP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7. </a:t>
            </a:r>
            <a:r>
              <a:rPr lang="ru-RU" altLang="ru-RU" sz="9600" b="1" kern="0" dirty="0" smtClean="0">
                <a:solidFill>
                  <a:srgbClr val="4472C4">
                    <a:lumMod val="75000"/>
                  </a:srgbClr>
                </a:solidFill>
              </a:rPr>
              <a:t>Обоснование </a:t>
            </a: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цены продукции (услуг)</a:t>
            </a:r>
            <a:endParaRPr lang="ru-RU" altLang="ru-RU" sz="96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defRPr/>
            </a:pPr>
            <a:r>
              <a:rPr lang="ru-RU" altLang="ru-RU" sz="9600" b="1" kern="0" dirty="0" smtClean="0">
                <a:solidFill>
                  <a:schemeClr val="accent5">
                    <a:lumMod val="75000"/>
                  </a:schemeClr>
                </a:solidFill>
              </a:rPr>
              <a:t>8. </a:t>
            </a:r>
            <a:r>
              <a:rPr lang="ru-RU" sz="9600" b="1" kern="0" dirty="0">
                <a:solidFill>
                  <a:srgbClr val="4472C4">
                    <a:lumMod val="75000"/>
                  </a:srgbClr>
                </a:solidFill>
              </a:rPr>
              <a:t>План-график реализации инвестиционного проекта с указанием затрат на реализацию каждого </a:t>
            </a:r>
            <a:r>
              <a:rPr lang="ru-RU" sz="9600" b="1" kern="0" dirty="0" smtClean="0">
                <a:solidFill>
                  <a:srgbClr val="4472C4">
                    <a:lumMod val="75000"/>
                  </a:srgbClr>
                </a:solidFill>
              </a:rPr>
              <a:t>этапа</a:t>
            </a:r>
            <a:endParaRPr lang="ru-RU" altLang="ru-RU" sz="9600" b="1" kern="0" dirty="0">
              <a:solidFill>
                <a:srgbClr val="4472C4">
                  <a:lumMod val="75000"/>
                </a:srgbClr>
              </a:solidFill>
            </a:endParaRPr>
          </a:p>
        </p:txBody>
      </p:sp>
      <p:pic>
        <p:nvPicPr>
          <p:cNvPr id="5122" name="Picture 2" descr="https://avatars.dzeninfra.ru/get-zen_doc/9233038/pub_63ef49bcdab4e7234f0abfa8_63ef4bf078aea40aaa7ccde6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824" y="4513006"/>
            <a:ext cx="3289176" cy="219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8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8" y="514345"/>
            <a:ext cx="11930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solidFill>
                  <a:srgbClr val="4472C4">
                    <a:lumMod val="75000"/>
                  </a:srgbClr>
                </a:solidFill>
              </a:rPr>
              <a:t>5. ПЛАН МАРКЕТИНГА (2 СЛАЙДА)</a:t>
            </a:r>
          </a:p>
          <a:p>
            <a:pPr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1. Товарная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политика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предприятия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2. Обоснование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рыночной цены продуктов проекта </a:t>
            </a:r>
          </a:p>
          <a:p>
            <a:pPr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(товаров, работ, услуг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. Описание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методов продвижения товара (услуги) на</a:t>
            </a:r>
          </a:p>
          <a:p>
            <a:pPr lvl="0"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 рынке (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реклама, стимулирование сбыта и т. п.)</a:t>
            </a:r>
          </a:p>
          <a:p>
            <a:pPr lvl="0"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4. План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продаж (по периодам)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defRPr/>
            </a:pPr>
            <a:endParaRPr lang="ru-RU" sz="2800" b="1" kern="0" dirty="0">
              <a:solidFill>
                <a:srgbClr val="4472C4">
                  <a:lumMod val="75000"/>
                </a:srgbClr>
              </a:solidFill>
            </a:endParaRPr>
          </a:p>
        </p:txBody>
      </p:sp>
      <p:pic>
        <p:nvPicPr>
          <p:cNvPr id="6150" name="Picture 6" descr="https://plan-pro.ru/wp-content/uploads/2018/04/Ferma-KRS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26" y="2871729"/>
            <a:ext cx="6693074" cy="443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3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4222" y="490594"/>
            <a:ext cx="5953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kern="0" dirty="0" smtClean="0">
                <a:solidFill>
                  <a:srgbClr val="4472C4">
                    <a:lumMod val="75000"/>
                  </a:srgbClr>
                </a:solidFill>
              </a:rPr>
              <a:t>6.ФИНАНСОВЫЙ ПЛАН (2-3 СЛАЙДА)</a:t>
            </a:r>
            <a:endParaRPr lang="ru-RU" sz="2800" b="1" kern="0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0408" y="1067067"/>
            <a:ext cx="98683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1. Общая сумма инвестиций с разбивкой на капитальные и текущие затраты.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2. Структура источников финансирования проекта (объемы собственных</a:t>
            </a: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 </a:t>
            </a: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и заемных средств)</a:t>
            </a:r>
          </a:p>
          <a:p>
            <a:pPr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3</a:t>
            </a: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. Формирование </a:t>
            </a: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Плана прибылей и убытков по проекту 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4. Формирование Плана движения </a:t>
            </a: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денежных </a:t>
            </a: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средств по проекту (можно в графическом виде)</a:t>
            </a:r>
            <a:endParaRPr lang="ru-RU" sz="2400" b="1" kern="0" dirty="0">
              <a:solidFill>
                <a:srgbClr val="4472C4">
                  <a:lumMod val="75000"/>
                </a:srgbClr>
              </a:solidFill>
            </a:endParaRPr>
          </a:p>
          <a:p>
            <a:pPr>
              <a:defRPr/>
            </a:pP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5</a:t>
            </a: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. Обоснование </a:t>
            </a:r>
            <a:r>
              <a:rPr lang="ru-RU" sz="2400" b="1" kern="0" dirty="0">
                <a:solidFill>
                  <a:srgbClr val="4472C4">
                    <a:lumMod val="75000"/>
                  </a:srgbClr>
                </a:solidFill>
              </a:rPr>
              <a:t>экономической эффективности </a:t>
            </a:r>
            <a:r>
              <a:rPr lang="ru-RU" sz="2400" b="1" kern="0" dirty="0" smtClean="0">
                <a:solidFill>
                  <a:srgbClr val="4472C4">
                    <a:lumMod val="75000"/>
                  </a:srgbClr>
                </a:solidFill>
              </a:rPr>
              <a:t>проекта (срок окупаемости, рентабельность, чистая приведенная стоимость и т.д.).</a:t>
            </a:r>
            <a:endParaRPr lang="ru-RU" sz="2400" b="1" kern="0" dirty="0">
              <a:solidFill>
                <a:srgbClr val="4472C4">
                  <a:lumMod val="75000"/>
                </a:srgbClr>
              </a:solidFill>
            </a:endParaRPr>
          </a:p>
        </p:txBody>
      </p:sp>
      <p:pic>
        <p:nvPicPr>
          <p:cNvPr id="7170" name="Picture 2" descr="https://avatars.mds.yandex.net/i?id=09348a7e38fd6c36b5aa3bbe86bc583f80e8b6de-914695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079" y="4390492"/>
            <a:ext cx="4212921" cy="240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2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1" y="845657"/>
            <a:ext cx="90489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kern="0" dirty="0">
                <a:solidFill>
                  <a:schemeClr val="accent5">
                    <a:lumMod val="75000"/>
                  </a:schemeClr>
                </a:solidFill>
              </a:rPr>
              <a:t>7. ОЦЕНКА РИСКОВ </a:t>
            </a:r>
            <a:r>
              <a:rPr lang="ru-RU" sz="2800" b="1" kern="0" dirty="0" smtClean="0">
                <a:solidFill>
                  <a:schemeClr val="accent5">
                    <a:lumMod val="75000"/>
                  </a:schemeClr>
                </a:solidFill>
              </a:rPr>
              <a:t>(1-2 СЛАЙДА)</a:t>
            </a:r>
            <a:endParaRPr lang="ru-RU" sz="28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indent="-514350">
              <a:buAutoNum type="arabicPeriod"/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Выявление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рисков по проекту.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indent="-514350">
              <a:buAutoNum type="arabicPeriod"/>
              <a:defRPr/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Анализ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влияния каждого вида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риска на деятельность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предприятия.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  <a:p>
            <a:pPr indent="-514350">
              <a:buAutoNum type="arabicPeriod"/>
              <a:defRPr/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Предлагаемые </a:t>
            </a: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</a:rPr>
              <a:t>меры по устранению или минимизации влияния каждого 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</a:rPr>
              <a:t>вида риска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196" name="Picture 4" descr="https://avatars.mds.yandex.net/i?id=2a0000017a0f19303e2b956de026c48e9616-4010891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25"/>
          <a:stretch/>
        </p:blipFill>
        <p:spPr bwMode="auto">
          <a:xfrm>
            <a:off x="6379697" y="4171167"/>
            <a:ext cx="5265132" cy="228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3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413</Words>
  <Application>Microsoft Office PowerPoint</Application>
  <PresentationFormat>Широкоэкранный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Segoe UI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May</dc:creator>
  <cp:lastModifiedBy>Майя</cp:lastModifiedBy>
  <cp:revision>37</cp:revision>
  <dcterms:created xsi:type="dcterms:W3CDTF">2023-09-25T19:46:01Z</dcterms:created>
  <dcterms:modified xsi:type="dcterms:W3CDTF">2023-09-26T14:01:41Z</dcterms:modified>
</cp:coreProperties>
</file>