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07" r:id="rId1"/>
  </p:sldMasterIdLst>
  <p:notesMasterIdLst>
    <p:notesMasterId r:id="rId57"/>
  </p:notesMasterIdLst>
  <p:sldIdLst>
    <p:sldId id="256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355" r:id="rId10"/>
    <p:sldId id="356" r:id="rId11"/>
    <p:sldId id="357" r:id="rId12"/>
    <p:sldId id="358" r:id="rId13"/>
    <p:sldId id="287" r:id="rId14"/>
    <p:sldId id="337" r:id="rId15"/>
    <p:sldId id="402" r:id="rId16"/>
    <p:sldId id="392" r:id="rId17"/>
    <p:sldId id="361" r:id="rId18"/>
    <p:sldId id="363" r:id="rId19"/>
    <p:sldId id="279" r:id="rId20"/>
    <p:sldId id="339" r:id="rId21"/>
    <p:sldId id="340" r:id="rId22"/>
    <p:sldId id="401" r:id="rId23"/>
    <p:sldId id="364" r:id="rId24"/>
    <p:sldId id="281" r:id="rId25"/>
    <p:sldId id="350" r:id="rId26"/>
    <p:sldId id="397" r:id="rId27"/>
    <p:sldId id="319" r:id="rId28"/>
    <p:sldId id="400" r:id="rId29"/>
    <p:sldId id="365" r:id="rId30"/>
    <p:sldId id="297" r:id="rId31"/>
    <p:sldId id="326" r:id="rId32"/>
    <p:sldId id="301" r:id="rId33"/>
    <p:sldId id="332" r:id="rId34"/>
    <p:sldId id="298" r:id="rId35"/>
    <p:sldId id="334" r:id="rId36"/>
    <p:sldId id="284" r:id="rId37"/>
    <p:sldId id="366" r:id="rId38"/>
    <p:sldId id="309" r:id="rId39"/>
    <p:sldId id="310" r:id="rId40"/>
    <p:sldId id="311" r:id="rId41"/>
    <p:sldId id="314" r:id="rId42"/>
    <p:sldId id="367" r:id="rId43"/>
    <p:sldId id="368" r:id="rId44"/>
    <p:sldId id="369" r:id="rId45"/>
    <p:sldId id="371" r:id="rId46"/>
    <p:sldId id="373" r:id="rId47"/>
    <p:sldId id="353" r:id="rId48"/>
    <p:sldId id="321" r:id="rId49"/>
    <p:sldId id="403" r:id="rId50"/>
    <p:sldId id="295" r:id="rId51"/>
    <p:sldId id="320" r:id="rId52"/>
    <p:sldId id="375" r:id="rId53"/>
    <p:sldId id="307" r:id="rId54"/>
    <p:sldId id="391" r:id="rId55"/>
    <p:sldId id="405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4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/>
    <p:restoredTop sz="94613"/>
  </p:normalViewPr>
  <p:slideViewPr>
    <p:cSldViewPr snapToGrid="0" snapToObjects="1">
      <p:cViewPr varScale="1">
        <p:scale>
          <a:sx n="65" d="100"/>
          <a:sy n="65" d="100"/>
        </p:scale>
        <p:origin x="93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7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F0E41-D028-B145-865F-7CAC8A995B4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25FE0-2A3A-E44D-B227-CBFB17AE65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06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25FE0-2A3A-E44D-B227-CBFB17AE65E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97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5FE0-2A3A-E44D-B227-CBFB17AE65E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3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510B7-D0F4-2349-8807-972FDB9B9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DCA9B7-EF7A-4544-B064-21BA947C9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ABBA1-4EEF-9840-A6C9-8DE39D5E8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951046-C5CE-0145-A933-CE0B4BF0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01967-6B2D-B445-A7CC-D9F64E82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1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A6305-CE9E-1C41-85B7-2861A9E8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2BC91B-77B3-434D-B4DE-BDF0C9676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D93DE6-48DF-B84B-97F6-2D4AF8ED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8BE3A5-982C-C442-917D-DE67156A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608B97-BBCF-2349-A206-1D761C3A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46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800B63-47BF-2D40-B2A3-7D7558B40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7EFB5D-45F0-2F4C-B442-3FD28AB35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EAF998-A249-8842-8EDB-04EBEA33F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10806-CA0E-604A-AA4E-BFBBF0CD3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61C70-156A-A84D-BBEF-F0A2EB72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9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10261600" cy="1752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733800"/>
            <a:ext cx="10261600" cy="1752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17B2EB-BA71-CD4A-817F-6B934263EF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E0942A-066B-0042-87B4-8BD9E0A1DD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6C0EA4D-6B55-014C-98CF-CBAFFC445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3BF42-15BA-DA46-A40E-25B951C293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3605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828800"/>
            <a:ext cx="10261600" cy="36576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1AED57-333C-BC4E-8972-5174FA8A0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D33E03-DD93-0842-BA16-027B980E9E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A69576F-154D-454E-97AF-1BDA837592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72036-F6E1-1244-8B8B-F8A1945059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617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52EC0-C630-DC40-88D8-2988F95B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16637-0D84-1C43-B2C8-8B3C97F13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24D862-94CC-7949-9DC8-25D77FEA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5DCD2-D424-0E42-BA10-53F9BABA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54351A-B0B8-C947-B2C1-DC2F357A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56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29964-622D-A047-9A2E-07894C9B5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93E1E9-D211-5849-A51A-2381F3A35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FAFAF-48AC-3240-B6FA-42C6B5BD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01610-0544-AB46-864E-ACD9CCB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5E734-362C-D147-9480-21BC1108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0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F4A32-599E-9343-907C-214DF64F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0DB976-FF6F-0A47-B472-C21A6E07F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1147B-9213-5444-87B4-56E58AAA6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4EB76-39D8-534D-A729-4A5718B5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A1CEB5-8114-5A40-B80E-BBAD55DF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60159D-FA9D-D14E-8E9A-DFF81A512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4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23068-5A31-754D-8190-AB80490D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BED78-F508-7842-AE69-4744DC9D9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C098D9-AF06-8440-A84A-22B58EC51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08C5F4-C352-AC46-A504-8AEDD4930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73EB75-01AE-1748-BBD4-EE40B07F1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4B877C-E175-E444-BD76-E8D69B99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D840D99-F94C-AF49-84E2-61F51F31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D57A68-76A4-FF49-B0B6-1D127E88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30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8F836-5700-4E4D-92BB-80ECEE0F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3EB38C-C0B1-E246-A34A-08734477F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C2A0EC-8710-4444-AEFD-0D3F2EC1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BDAEB6-4ED2-434D-8963-1A288740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25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E573FE-6C3E-B147-B024-B7D4BB1F3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AF9C79-8CC2-614F-B916-878FF726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6D98E3-A028-0A4E-BDE9-8DA3F116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4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8DF27-8ECA-064E-A105-7CA6B1B0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D9DE4-F1DD-C546-9452-5028E489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1688AD-DEF8-DC47-B0B0-57229DC19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7FC430-A355-5C43-9F19-65919C51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3BE48-A254-A245-B254-47972323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53AB3C-EC4E-134E-BAC5-738A481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8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E8965-5D57-5943-A2D6-D85FB99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2E992A-3E6D-D342-9B57-69E81E26A4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443875-DF84-204A-94DA-88C5DF0E1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DF48DB-1B12-214A-AF69-49F6AB01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44F643-2C5E-C74E-A8DB-B260742D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4C3072-C729-CC4E-A74E-7F4EE00E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77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18E52-D40B-4846-9A2D-28B6F1A6B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EE84B4-2509-0A42-A633-9535F5EA2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01405-F69B-6242-9690-BAF2A75BF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B999-F4C3-8840-87BC-B4CE420A194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CF583-9F58-A140-9623-BEFB60C09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EB1AED-A872-1845-9ACC-877F87AB4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139AB-11D0-9D41-AFC6-7DC06E4FF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21" r:id="rId12"/>
    <p:sldLayoutId id="21474842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ifikators.ru/okopf/14100" TargetMode="External"/><Relationship Id="rId3" Type="http://schemas.openxmlformats.org/officeDocument/2006/relationships/hyperlink" Target="https://classifikators.ru/okopf/12000" TargetMode="External"/><Relationship Id="rId7" Type="http://schemas.openxmlformats.org/officeDocument/2006/relationships/hyperlink" Target="https://classifikators.ru/okopf/14000" TargetMode="External"/><Relationship Id="rId2" Type="http://schemas.openxmlformats.org/officeDocument/2006/relationships/hyperlink" Target="https://classifikators.ru/okopf/110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ssifikators.ru/okopf/13000" TargetMode="External"/><Relationship Id="rId11" Type="http://schemas.openxmlformats.org/officeDocument/2006/relationships/hyperlink" Target="https://classifikators.ru/okopf/19000" TargetMode="External"/><Relationship Id="rId5" Type="http://schemas.openxmlformats.org/officeDocument/2006/relationships/hyperlink" Target="https://classifikators.ru/okopf/12300" TargetMode="External"/><Relationship Id="rId10" Type="http://schemas.openxmlformats.org/officeDocument/2006/relationships/hyperlink" Target="https://classifikators.ru/okopf/15300" TargetMode="External"/><Relationship Id="rId4" Type="http://schemas.openxmlformats.org/officeDocument/2006/relationships/hyperlink" Target="https://classifikators.ru/okopf/12200" TargetMode="External"/><Relationship Id="rId9" Type="http://schemas.openxmlformats.org/officeDocument/2006/relationships/hyperlink" Target="https://classifikators.ru/okopf/14200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gba.business.ru/blog/kakoy-nalogovyy-rejim-vybrat-na-2023-god-chtoby-sekonomit/#%D0%9D%D0%B0%D0%BB%D0%BE%D0%B3_%D0%BD%D0%B0_%D0%BF%D1%80%D0%BE%D1%84%D0%B5%D1%81%D1%81%D0%B8%D0%BE%D0%BD%D0%B0%D0%BB%D1%8C%D0%BD%D1%8B%D0%B9_%D0%B4%D0%BE%D1%85%D0%BE%D0%B4" TargetMode="External"/><Relationship Id="rId3" Type="http://schemas.openxmlformats.org/officeDocument/2006/relationships/hyperlink" Target="https://gba.business.ru/blog/kakoy-nalogovyy-rejim-vybrat-na-2023-god-chtoby-sekonomit/#%D0%9E%D0%B1%D1%89%D0%B0%D1%8F_%D1%81%D0%B8%D1%81%D1%82%D0%B5%D0%BC%D0%B0_%D0%BD%D0%B0%D0%BB%D0%BE%D0%B3%D0%BE%D0%BE%D0%B1%D0%BB%D0%BE%D0%B6%D0%B5%D0%BD%D0%B8%D1%8F" TargetMode="External"/><Relationship Id="rId7" Type="http://schemas.openxmlformats.org/officeDocument/2006/relationships/hyperlink" Target="https://gba.business.ru/blog/kakoy-nalogovyy-rejim-vybrat-na-2023-god-chtoby-sekonomit/#%D0%9F%D0%B0%D1%82%D0%B5%D0%BD%D1%82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ba.business.ru/blog/kakoy-nalogovyy-rejim-vybrat-na-2023-god-chtoby-sekonomit/#%D0%95%D0%B4%D0%B8%D0%BD%D1%8B%D0%B9_%D1%81%D0%B5%D0%BB%D1%8C%D1%81%D0%BA%D0%BE%D1%85%D0%BE%D0%B7%D1%8F%D0%B9%D1%81%D1%82%D0%B2%D0%B5%D0%BD%D0%BD%D1%8B%D0%B9_%D0%BD%D0%B0%D0%BB%D0%BE%D0%B3" TargetMode="External"/><Relationship Id="rId5" Type="http://schemas.openxmlformats.org/officeDocument/2006/relationships/hyperlink" Target="https://gba.business.ru/blog/kakoy-nalogovyy-rejim-vybrat-na-2023-god-chtoby-sekonomit/#%D0%A3%D0%BF%D1%80%D0%BE%D1%89%D0%B5%D0%BD%D0%BD%D0%B0%D1%8F_%D1%81%D0%B8%D1%81%D1%82%D0%B5%D0%BC%D0%B0_%D0%BD%D0%B0%D0%BB%D0%BE%D0%B3%D0%BE%D0%BE%D0%B1%D0%BB%D0%BE%D0%B6%D0%B5%D0%BD%D0%B8%D1%8F" TargetMode="External"/><Relationship Id="rId4" Type="http://schemas.openxmlformats.org/officeDocument/2006/relationships/hyperlink" Target="https://gba.business.ru/blog/kakoy-nalogovyy-rejim-vybrat-na-2023-god-chtoby-sekonomit/#%D0%A1%D0%BF%D0%B5%D1%86%D0%B8%D0%B0%D0%BB%D1%8C%D0%BD%D1%8B%D0%B5_%D1%80%D0%B5%D0%B6%D0%B8%D0%BC%D1%8B_%D0%B4%D0%BB%D1%8F_%D0%BC%D0%B0%D0%BB%D0%BE%D0%B3%D0%BE_%D0%B8_%D1%81%D1%80%D0%B5%D0%B4%D0%BD%D0%B5%D0%B3%D0%BE_%D0%B1%D0%B8%D0%B7%D0%BD%D0%B5%D1%81%D0%B0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9C60B7-3E85-404F-92E5-2FB0F13D1757}"/>
              </a:ext>
            </a:extLst>
          </p:cNvPr>
          <p:cNvSpPr txBox="1"/>
          <p:nvPr/>
        </p:nvSpPr>
        <p:spPr>
          <a:xfrm>
            <a:off x="3541853" y="53359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11" descr="K:\Магистерская программа\logo.png">
            <a:extLst>
              <a:ext uri="{FF2B5EF4-FFF2-40B4-BE49-F238E27FC236}">
                <a16:creationId xmlns:a16="http://schemas.microsoft.com/office/drawing/2014/main" id="{D6DF9947-A74B-B441-9782-41D3B957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5" y="-119365"/>
            <a:ext cx="2147072" cy="193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3004D9F8-C4DA-A64D-B95A-2E51A7E0D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777" y="0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DBD600"/>
                </a:solidFill>
                <a:latin typeface="Arial Black" panose="020B0604020202020204" pitchFamily="34" charset="0"/>
              </a:rPr>
              <a:t>ФГБОУ  ВО «Ростовский государственный экономический университет (РИНХ)»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26A4E0E3-6695-3D44-BD62-3F0585C94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183" y="584200"/>
            <a:ext cx="7215188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Arial Black" panose="020B0604020202020204" pitchFamily="34" charset="0"/>
                <a:cs typeface="Aharoni" pitchFamily="2" charset="-79"/>
              </a:rPr>
              <a:t>Кафедра «Аудит»</a:t>
            </a:r>
            <a:endParaRPr lang="ru-RU" altLang="ru-RU" sz="2800" dirty="0"/>
          </a:p>
        </p:txBody>
      </p:sp>
      <p:sp>
        <p:nvSpPr>
          <p:cNvPr id="36" name="Подзаголовок 12">
            <a:extLst>
              <a:ext uri="{FF2B5EF4-FFF2-40B4-BE49-F238E27FC236}">
                <a16:creationId xmlns:a16="http://schemas.microsoft.com/office/drawing/2014/main" id="{7F9ACBA8-0A8B-654A-8B06-67947E02586E}"/>
              </a:ext>
            </a:extLst>
          </p:cNvPr>
          <p:cNvSpPr txBox="1">
            <a:spLocks/>
          </p:cNvSpPr>
          <p:nvPr/>
        </p:nvSpPr>
        <p:spPr>
          <a:xfrm>
            <a:off x="2033195" y="1168400"/>
            <a:ext cx="10063010" cy="18095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3800" b="1" dirty="0">
                <a:solidFill>
                  <a:schemeClr val="bg2"/>
                </a:solidFill>
                <a:ea typeface="Apple Color Emoji" pitchFamily="2" charset="0"/>
              </a:rPr>
              <a:t>КАПЛИНА МАРИНА СЕРГЕЕВНА</a:t>
            </a:r>
          </a:p>
          <a:p>
            <a:r>
              <a:rPr lang="ru-RU" altLang="ru-RU" sz="2400" b="1" dirty="0">
                <a:solidFill>
                  <a:schemeClr val="bg2"/>
                </a:solidFill>
                <a:ea typeface="Apple Color Emoji" pitchFamily="2" charset="0"/>
              </a:rPr>
              <a:t>Доцент, кандидат экономических наук</a:t>
            </a:r>
            <a:endParaRPr lang="ru-RU" sz="2400" b="1" dirty="0">
              <a:solidFill>
                <a:schemeClr val="bg2"/>
              </a:solidFill>
              <a:latin typeface="Arial Black" panose="020B0604020202020204" pitchFamily="34" charset="0"/>
              <a:ea typeface="Apple Color Emoji" pitchFamily="2" charset="0"/>
              <a:cs typeface="Aharoni" pitchFamily="2" charset="-79"/>
            </a:endParaRPr>
          </a:p>
          <a:p>
            <a:endParaRPr lang="ru-RU" b="1" dirty="0">
              <a:solidFill>
                <a:srgbClr val="000099"/>
              </a:solidFill>
              <a:latin typeface="Arial Black" panose="020B0604020202020204" pitchFamily="34" charset="0"/>
              <a:cs typeface="Aharoni" pitchFamily="2" charset="-79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CAF0CD6-5E4E-234D-B60E-D0E5DF83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24" y="2841250"/>
            <a:ext cx="11071753" cy="2895600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>
                <a:solidFill>
                  <a:srgbClr val="0070C0"/>
                </a:solidFill>
              </a:rPr>
              <a:t>Бизнес-план </a:t>
            </a:r>
            <a:br>
              <a:rPr lang="ru-RU" sz="8800" b="1" dirty="0">
                <a:solidFill>
                  <a:srgbClr val="0070C0"/>
                </a:solidFill>
              </a:rPr>
            </a:br>
            <a:r>
              <a:rPr lang="ru-RU" sz="8800" b="1" dirty="0">
                <a:solidFill>
                  <a:srgbClr val="0070C0"/>
                </a:solidFill>
              </a:rPr>
              <a:t>от а до я</a:t>
            </a:r>
          </a:p>
        </p:txBody>
      </p:sp>
    </p:spTree>
    <p:extLst>
      <p:ext uri="{BB962C8B-B14F-4D97-AF65-F5344CB8AC3E}">
        <p14:creationId xmlns:p14="http://schemas.microsoft.com/office/powerpoint/2010/main" val="58718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E941F932-3612-0141-A257-A21D78A49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6870700" cy="8382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Объекты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исследований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6A471D8-F21B-6846-9D9A-FEC321A757DE}"/>
              </a:ext>
            </a:extLst>
          </p:cNvPr>
          <p:cNvSpPr/>
          <p:nvPr/>
        </p:nvSpPr>
        <p:spPr bwMode="auto">
          <a:xfrm>
            <a:off x="2209800" y="1371600"/>
            <a:ext cx="7467600" cy="914400"/>
          </a:xfrm>
          <a:prstGeom prst="roundRect">
            <a:avLst/>
          </a:prstGeom>
          <a:ln>
            <a:solidFill>
              <a:srgbClr val="5FACDB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indent="539750">
              <a:defRPr/>
            </a:pPr>
            <a:r>
              <a:rPr lang="ru-RU" sz="4000" dirty="0"/>
              <a:t>1. Рынок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C8ED78E-B8C2-9D45-9E28-399D28A1FCED}"/>
              </a:ext>
            </a:extLst>
          </p:cNvPr>
          <p:cNvSpPr/>
          <p:nvPr/>
        </p:nvSpPr>
        <p:spPr bwMode="auto">
          <a:xfrm>
            <a:off x="2209800" y="2590800"/>
            <a:ext cx="7467600" cy="914400"/>
          </a:xfrm>
          <a:prstGeom prst="roundRect">
            <a:avLst/>
          </a:prstGeom>
          <a:ln>
            <a:solidFill>
              <a:srgbClr val="5FACDB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indent="539750">
              <a:defRPr/>
            </a:pPr>
            <a:r>
              <a:rPr lang="ru-RU" sz="4000" dirty="0"/>
              <a:t>2. Потребители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33B71F-5912-8243-B508-E95153F1B009}"/>
              </a:ext>
            </a:extLst>
          </p:cNvPr>
          <p:cNvSpPr/>
          <p:nvPr/>
        </p:nvSpPr>
        <p:spPr bwMode="auto">
          <a:xfrm>
            <a:off x="2209800" y="3810000"/>
            <a:ext cx="7467600" cy="914400"/>
          </a:xfrm>
          <a:prstGeom prst="roundRect">
            <a:avLst/>
          </a:prstGeom>
          <a:ln>
            <a:solidFill>
              <a:srgbClr val="5FACDB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indent="539750">
              <a:defRPr/>
            </a:pPr>
            <a:r>
              <a:rPr lang="ru-RU" sz="4000" dirty="0"/>
              <a:t>3. Товар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143C1D1-E1A7-4E49-B05B-15E12E6BFD2F}"/>
              </a:ext>
            </a:extLst>
          </p:cNvPr>
          <p:cNvSpPr/>
          <p:nvPr/>
        </p:nvSpPr>
        <p:spPr bwMode="auto">
          <a:xfrm>
            <a:off x="2209800" y="5029200"/>
            <a:ext cx="7467600" cy="914400"/>
          </a:xfrm>
          <a:prstGeom prst="roundRect">
            <a:avLst/>
          </a:prstGeom>
          <a:ln>
            <a:solidFill>
              <a:srgbClr val="5FACDB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/>
          <a:p>
            <a:pPr indent="539750">
              <a:defRPr/>
            </a:pPr>
            <a:r>
              <a:rPr lang="ru-RU" sz="4000" dirty="0"/>
              <a:t>4. Конкуренты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47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2553A4C-72E6-0340-B789-95CBE87FF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6870700" cy="6858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5400" b="1" dirty="0">
                <a:solidFill>
                  <a:schemeClr val="tx2"/>
                </a:solidFill>
              </a:rPr>
              <a:t>1. РЫНОК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038A938-646B-0749-A4AB-369A6EEA8A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990600"/>
            <a:ext cx="7924800" cy="1295400"/>
          </a:xfrm>
        </p:spPr>
        <p:txBody>
          <a:bodyPr>
            <a:normAutofit/>
          </a:bodyPr>
          <a:lstStyle/>
          <a:p>
            <a:pPr marL="0" indent="360363" algn="just">
              <a:buNone/>
            </a:pPr>
            <a:r>
              <a:rPr lang="ru-RU" altLang="ru-RU" dirty="0"/>
              <a:t>- </a:t>
            </a:r>
            <a:r>
              <a:rPr lang="ru-RU" altLang="ru-RU" sz="2800" dirty="0"/>
              <a:t>это система взаимоотношений между потребителями и производителями на основе товарно-денежного обмена.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82C64ADB-FFAF-6942-8086-0C253CE3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981200"/>
            <a:ext cx="6870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3600" b="1" u="sng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Характеристики рынка</a:t>
            </a:r>
            <a:endParaRPr lang="ru-RU" sz="3600" u="sng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221" name="Группа 16">
            <a:extLst>
              <a:ext uri="{FF2B5EF4-FFF2-40B4-BE49-F238E27FC236}">
                <a16:creationId xmlns:a16="http://schemas.microsoft.com/office/drawing/2014/main" id="{72E2B214-6971-5D40-852C-5F8123528C34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895600"/>
            <a:ext cx="4114800" cy="2307924"/>
            <a:chOff x="3048000" y="3352800"/>
            <a:chExt cx="4114800" cy="2308158"/>
          </a:xfrm>
        </p:grpSpPr>
        <p:grpSp>
          <p:nvGrpSpPr>
            <p:cNvPr id="9225" name="Группа 11">
              <a:extLst>
                <a:ext uri="{FF2B5EF4-FFF2-40B4-BE49-F238E27FC236}">
                  <a16:creationId xmlns:a16="http://schemas.microsoft.com/office/drawing/2014/main" id="{1C6BF3DE-47CF-2A4C-ACA2-7B7374A83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800" y="3352800"/>
              <a:ext cx="2667000" cy="1905000"/>
              <a:chOff x="3200400" y="3752850"/>
              <a:chExt cx="4108450" cy="2952750"/>
            </a:xfrm>
          </p:grpSpPr>
          <p:sp>
            <p:nvSpPr>
              <p:cNvPr id="9229" name="AutoShape 5">
                <a:extLst>
                  <a:ext uri="{FF2B5EF4-FFF2-40B4-BE49-F238E27FC236}">
                    <a16:creationId xmlns:a16="http://schemas.microsoft.com/office/drawing/2014/main" id="{C826D9B1-455C-6243-A25E-914F3347A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4663" y="3752850"/>
                <a:ext cx="3024187" cy="2952750"/>
              </a:xfrm>
              <a:prstGeom prst="cube">
                <a:avLst>
                  <a:gd name="adj" fmla="val 25000"/>
                </a:avLst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0" name="AutoShape 8">
                <a:extLst>
                  <a:ext uri="{FF2B5EF4-FFF2-40B4-BE49-F238E27FC236}">
                    <a16:creationId xmlns:a16="http://schemas.microsoft.com/office/drawing/2014/main" id="{AC99685B-CFFA-9D40-BAFE-C72F82DD0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2363" y="4976813"/>
                <a:ext cx="1511300" cy="1439862"/>
              </a:xfrm>
              <a:prstGeom prst="cube">
                <a:avLst>
                  <a:gd name="adj" fmla="val 2500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1" name="AutoShape 9">
                <a:extLst>
                  <a:ext uri="{FF2B5EF4-FFF2-40B4-BE49-F238E27FC236}">
                    <a16:creationId xmlns:a16="http://schemas.microsoft.com/office/drawing/2014/main" id="{75E00316-86BD-5048-8324-B07B8F043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4163" y="5913438"/>
                <a:ext cx="503237" cy="431800"/>
              </a:xfrm>
              <a:prstGeom prst="cube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 eaLnBrk="0" hangingPunct="0"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2" name="Line 10">
                <a:extLst>
                  <a:ext uri="{FF2B5EF4-FFF2-40B4-BE49-F238E27FC236}">
                    <a16:creationId xmlns:a16="http://schemas.microsoft.com/office/drawing/2014/main" id="{4A69B3BD-28BA-274C-9EFD-3EF96846C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0400" y="4286250"/>
                <a:ext cx="1384300" cy="725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33" name="Line 12">
                <a:extLst>
                  <a:ext uri="{FF2B5EF4-FFF2-40B4-BE49-F238E27FC236}">
                    <a16:creationId xmlns:a16="http://schemas.microsoft.com/office/drawing/2014/main" id="{73EF811F-3102-8944-9084-91AF063E37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08400" y="6200775"/>
                <a:ext cx="1871663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34" name="Line 15">
                <a:extLst>
                  <a:ext uri="{FF2B5EF4-FFF2-40B4-BE49-F238E27FC236}">
                    <a16:creationId xmlns:a16="http://schemas.microsoft.com/office/drawing/2014/main" id="{8EA711A9-AD8E-5D49-8A88-1BA1D4376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0400" y="5543550"/>
                <a:ext cx="19050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226" name="TextBox 13">
              <a:extLst>
                <a:ext uri="{FF2B5EF4-FFF2-40B4-BE49-F238E27FC236}">
                  <a16:creationId xmlns:a16="http://schemas.microsoft.com/office/drawing/2014/main" id="{09E0BF45-8616-BF49-9DC1-8E1C44D5BC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3429000"/>
              <a:ext cx="1752600" cy="400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/>
              <a:r>
                <a:rPr lang="ru-RU" altLang="ru-RU" sz="2000">
                  <a:solidFill>
                    <a:srgbClr val="0070C0"/>
                  </a:solidFill>
                </a:rPr>
                <a:t>Потенциал</a:t>
              </a:r>
            </a:p>
          </p:txBody>
        </p:sp>
        <p:sp>
          <p:nvSpPr>
            <p:cNvPr id="9227" name="TextBox 14">
              <a:extLst>
                <a:ext uri="{FF2B5EF4-FFF2-40B4-BE49-F238E27FC236}">
                  <a16:creationId xmlns:a16="http://schemas.microsoft.com/office/drawing/2014/main" id="{FAB1B6E0-2150-F245-B116-4D283B05F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4267200"/>
              <a:ext cx="1752600" cy="400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/>
              <a:r>
                <a:rPr lang="ru-RU" altLang="ru-RU" sz="2000">
                  <a:solidFill>
                    <a:srgbClr val="00B0F0"/>
                  </a:solidFill>
                </a:rPr>
                <a:t>Емкость</a:t>
              </a:r>
            </a:p>
          </p:txBody>
        </p:sp>
        <p:sp>
          <p:nvSpPr>
            <p:cNvPr id="9228" name="TextBox 15">
              <a:extLst>
                <a:ext uri="{FF2B5EF4-FFF2-40B4-BE49-F238E27FC236}">
                  <a16:creationId xmlns:a16="http://schemas.microsoft.com/office/drawing/2014/main" id="{EAC9F104-4403-0842-8F00-2009B9679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000" y="4953000"/>
              <a:ext cx="1752600" cy="707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/>
              <a:r>
                <a:rPr lang="ru-RU" altLang="ru-RU" sz="2000">
                  <a:solidFill>
                    <a:srgbClr val="00FFFF"/>
                  </a:solidFill>
                </a:rPr>
                <a:t>Рыночная ниша</a:t>
              </a:r>
            </a:p>
          </p:txBody>
        </p:sp>
      </p:grpSp>
      <p:sp>
        <p:nvSpPr>
          <p:cNvPr id="9222" name="Прямоугольник 17">
            <a:extLst>
              <a:ext uri="{FF2B5EF4-FFF2-40B4-BE49-F238E27FC236}">
                <a16:creationId xmlns:a16="http://schemas.microsoft.com/office/drawing/2014/main" id="{67AB8A32-E542-A749-8756-64246E363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86400"/>
            <a:ext cx="701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0363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1800" b="1" u="sng">
                <a:solidFill>
                  <a:srgbClr val="00FFFF"/>
                </a:solidFill>
              </a:rPr>
              <a:t>Рыночная ниша</a:t>
            </a:r>
            <a:r>
              <a:rPr lang="ru-RU" altLang="ru-RU" sz="1800" b="1">
                <a:solidFill>
                  <a:srgbClr val="00FFFF"/>
                </a:solidFill>
              </a:rPr>
              <a:t> </a:t>
            </a:r>
            <a:r>
              <a:rPr lang="ru-RU" altLang="ru-RU" sz="1800" b="1"/>
              <a:t>-</a:t>
            </a:r>
            <a:r>
              <a:rPr lang="ru-RU" altLang="ru-RU" sz="1800"/>
              <a:t>группа потребителей, для которых  наиболее оптимальным и подходящим является товар производимый вашей фирмой.</a:t>
            </a:r>
            <a:endParaRPr lang="ru-RU" altLang="ru-RU" sz="1600"/>
          </a:p>
        </p:txBody>
      </p:sp>
      <p:sp>
        <p:nvSpPr>
          <p:cNvPr id="9223" name="Прямоугольник 18">
            <a:extLst>
              <a:ext uri="{FF2B5EF4-FFF2-40B4-BE49-F238E27FC236}">
                <a16:creationId xmlns:a16="http://schemas.microsoft.com/office/drawing/2014/main" id="{C45FE834-1FE2-884A-8184-6A51BF180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048000"/>
            <a:ext cx="3048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0363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1900" b="1" u="sng">
                <a:solidFill>
                  <a:srgbClr val="0070C0"/>
                </a:solidFill>
              </a:rPr>
              <a:t>Потенциал рынка </a:t>
            </a:r>
            <a:r>
              <a:rPr lang="ru-RU" altLang="ru-RU" sz="1900"/>
              <a:t>-это предельная величина спроса на рынке.</a:t>
            </a:r>
          </a:p>
        </p:txBody>
      </p:sp>
      <p:sp>
        <p:nvSpPr>
          <p:cNvPr id="9224" name="Прямоугольник 19">
            <a:extLst>
              <a:ext uri="{FF2B5EF4-FFF2-40B4-BE49-F238E27FC236}">
                <a16:creationId xmlns:a16="http://schemas.microsoft.com/office/drawing/2014/main" id="{019BC98C-FD9D-DD49-8E58-9EEB3F98A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191000"/>
            <a:ext cx="3124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0363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1800" b="1" u="sng">
                <a:solidFill>
                  <a:srgbClr val="00B0F0"/>
                </a:solidFill>
              </a:rPr>
              <a:t>Емкость рынка </a:t>
            </a:r>
            <a:r>
              <a:rPr lang="ru-RU" altLang="ru-RU" sz="1800">
                <a:solidFill>
                  <a:srgbClr val="000000"/>
                </a:solidFill>
              </a:rPr>
              <a:t>- это объем продаж определенного товара в течение установленного периода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704348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08068F5-04C9-D242-8EEA-CF48CAA15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3300" y="179120"/>
            <a:ext cx="6870700" cy="9144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altLang="ru-RU" sz="6000" b="1" dirty="0">
                <a:solidFill>
                  <a:schemeClr val="tx2"/>
                </a:solidFill>
              </a:rPr>
              <a:t>2. Потребители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3C8B721-2A64-B740-94D2-DDF80225B4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11977" y="1093520"/>
            <a:ext cx="8229600" cy="2029690"/>
          </a:xfrm>
        </p:spPr>
        <p:txBody>
          <a:bodyPr/>
          <a:lstStyle/>
          <a:p>
            <a:pPr marL="0" indent="360363" algn="just">
              <a:buNone/>
            </a:pPr>
            <a:r>
              <a:rPr lang="ru-RU" altLang="ru-RU" sz="2800" dirty="0"/>
              <a:t>Самым распространенным способом изучения и выявления потенциальных потребителей является </a:t>
            </a:r>
            <a:r>
              <a:rPr lang="ru-RU" altLang="ru-RU" sz="2800" b="1" dirty="0">
                <a:solidFill>
                  <a:srgbClr val="8409FF"/>
                </a:solidFill>
              </a:rPr>
              <a:t>АНКЕТИРОВАНИЕ</a:t>
            </a:r>
            <a:r>
              <a:rPr lang="ru-RU" altLang="ru-RU" dirty="0"/>
              <a:t>.</a:t>
            </a: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F3087514-9DCF-2740-B56B-E8A1CCDA9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377" y="3123210"/>
            <a:ext cx="5638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000" dirty="0"/>
              <a:t> </a:t>
            </a:r>
            <a:r>
              <a:rPr lang="ru-RU" altLang="ru-RU" sz="2800" u="sng" dirty="0"/>
              <a:t>Этапы анкетирования:</a:t>
            </a:r>
          </a:p>
          <a:p>
            <a:pPr algn="l" eaLnBrk="1" hangingPunct="1">
              <a:buFontTx/>
              <a:buAutoNum type="arabicParenR"/>
            </a:pPr>
            <a:r>
              <a:rPr lang="ru-RU" altLang="ru-RU" sz="2800" dirty="0"/>
              <a:t>Разработка анкеты;</a:t>
            </a:r>
          </a:p>
          <a:p>
            <a:pPr algn="l" eaLnBrk="1" hangingPunct="1">
              <a:buFontTx/>
              <a:buAutoNum type="arabicParenR"/>
            </a:pPr>
            <a:r>
              <a:rPr lang="ru-RU" altLang="ru-RU" sz="2800" dirty="0"/>
              <a:t>Полевые исследования;</a:t>
            </a:r>
          </a:p>
          <a:p>
            <a:pPr algn="l" eaLnBrk="1" hangingPunct="1">
              <a:buFontTx/>
              <a:buAutoNum type="arabicParenR"/>
            </a:pPr>
            <a:r>
              <a:rPr lang="ru-RU" altLang="ru-RU" sz="2800" dirty="0"/>
              <a:t>Анализ результатов.  </a:t>
            </a:r>
          </a:p>
        </p:txBody>
      </p:sp>
    </p:spTree>
    <p:extLst>
      <p:ext uri="{BB962C8B-B14F-4D97-AF65-F5344CB8AC3E}">
        <p14:creationId xmlns:p14="http://schemas.microsoft.com/office/powerpoint/2010/main" val="3303657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FE46FC73-F683-514E-BF8D-AC4FBCC74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153400" cy="8382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Сегментация рынка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E5352AB-3D4F-5B44-8CC1-FB2D0E4C89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3777" y="762000"/>
            <a:ext cx="10949049" cy="1957449"/>
          </a:xfrm>
        </p:spPr>
        <p:txBody>
          <a:bodyPr>
            <a:noAutofit/>
          </a:bodyPr>
          <a:lstStyle/>
          <a:p>
            <a:pPr marL="0" indent="720725" algn="just">
              <a:buNone/>
              <a:defRPr/>
            </a:pPr>
            <a:r>
              <a:rPr lang="ru-RU" sz="2800" dirty="0"/>
              <a:t>- это разделение потребителей на группы (сегменты).</a:t>
            </a:r>
          </a:p>
          <a:p>
            <a:pPr marL="0" indent="360363" algn="just"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Сегмент</a:t>
            </a:r>
            <a:r>
              <a:rPr lang="ru-RU" sz="2800" dirty="0"/>
              <a:t> - это однородная группа потребителей, имеющих сходные предпочтения и одинаково реагирующих на товар или услугу.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F3CBF5-DB6B-FD48-BDA7-EA9F0532A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352800"/>
            <a:ext cx="7010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defRPr/>
            </a:pPr>
            <a:r>
              <a:rPr lang="ru-RU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Критерии сегментации:</a:t>
            </a:r>
          </a:p>
          <a:p>
            <a:pPr marL="342900" indent="-342900">
              <a:buFontTx/>
              <a:buChar char="•"/>
              <a:defRPr/>
            </a:pPr>
            <a:r>
              <a:rPr lang="ru-RU" sz="2800" kern="0" dirty="0"/>
              <a:t>Географические;</a:t>
            </a:r>
          </a:p>
          <a:p>
            <a:pPr marL="342900" indent="-342900">
              <a:buFontTx/>
              <a:buChar char="•"/>
              <a:defRPr/>
            </a:pPr>
            <a:r>
              <a:rPr lang="ru-RU" sz="2800" kern="0" dirty="0"/>
              <a:t>Демографические;</a:t>
            </a:r>
          </a:p>
          <a:p>
            <a:pPr marL="342900" indent="-342900">
              <a:buFontTx/>
              <a:buChar char="•"/>
              <a:defRPr/>
            </a:pPr>
            <a:r>
              <a:rPr lang="ru-RU" sz="2800" kern="0" dirty="0"/>
              <a:t>Социально-экономические;</a:t>
            </a:r>
          </a:p>
          <a:p>
            <a:pPr marL="342900" indent="-342900">
              <a:buFontTx/>
              <a:buChar char="•"/>
              <a:defRPr/>
            </a:pPr>
            <a:r>
              <a:rPr lang="ru-RU" sz="2800" kern="0" dirty="0" err="1"/>
              <a:t>Психографические</a:t>
            </a:r>
            <a:r>
              <a:rPr lang="ru-RU" sz="2800" kern="0" dirty="0"/>
              <a:t>;</a:t>
            </a:r>
          </a:p>
          <a:p>
            <a:pPr marL="342900" indent="-342900">
              <a:buFontTx/>
              <a:buChar char="•"/>
              <a:defRPr/>
            </a:pPr>
            <a:r>
              <a:rPr lang="ru-RU" sz="2800" kern="0" dirty="0"/>
              <a:t>Культурные;</a:t>
            </a:r>
          </a:p>
          <a:p>
            <a:pPr marL="342900" indent="-342900">
              <a:buFontTx/>
              <a:buChar char="•"/>
              <a:defRPr/>
            </a:pPr>
            <a:r>
              <a:rPr lang="ru-RU" sz="2800" kern="0" dirty="0"/>
              <a:t>Поведенческие.</a:t>
            </a:r>
          </a:p>
        </p:txBody>
      </p:sp>
    </p:spTree>
    <p:extLst>
      <p:ext uri="{BB962C8B-B14F-4D97-AF65-F5344CB8AC3E}">
        <p14:creationId xmlns:p14="http://schemas.microsoft.com/office/powerpoint/2010/main" val="653540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DCB3D-0CE4-9F4D-84DD-38F65B4E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399" y="320634"/>
            <a:ext cx="7525987" cy="974766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Товар</a:t>
            </a:r>
          </a:p>
        </p:txBody>
      </p:sp>
      <p:sp>
        <p:nvSpPr>
          <p:cNvPr id="12291" name="TextBox 4">
            <a:extLst>
              <a:ext uri="{FF2B5EF4-FFF2-40B4-BE49-F238E27FC236}">
                <a16:creationId xmlns:a16="http://schemas.microsoft.com/office/drawing/2014/main" id="{638F5C5D-DC59-2843-9A87-BF79D387F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1"/>
            <a:ext cx="7696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2800"/>
              <a:t>При анализе товара выделяют такие его компоненты: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800"/>
              <a:t>Функциональное назначение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800"/>
              <a:t>Долговечность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800"/>
              <a:t>Удобство использования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800"/>
              <a:t>Эстетичность внешнего вида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800"/>
              <a:t>Упаковка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800"/>
              <a:t>Сервисное обслуживание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800"/>
              <a:t>Сопроводительные документы и 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5139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9733138-511D-114A-BCF2-4182764E7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870700" cy="8382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Конкуренты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A25AF4C-322A-544D-8BA9-277B18732C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422" y="1309255"/>
            <a:ext cx="2446637" cy="5257800"/>
          </a:xfrm>
        </p:spPr>
        <p:txBody>
          <a:bodyPr>
            <a:normAutofit fontScale="92500" lnSpcReduction="10000"/>
          </a:bodyPr>
          <a:lstStyle/>
          <a:p>
            <a:pPr marL="0" indent="539750" algn="just">
              <a:buNone/>
              <a:defRPr/>
            </a:pPr>
            <a:r>
              <a:rPr lang="ru-RU" sz="2600" dirty="0"/>
              <a:t> Выявляем  всех  конкурентов (основных и косвенных), производящих и реализующих аналогичный продукт на предполагаемом рынке сбыта; </a:t>
            </a:r>
          </a:p>
          <a:p>
            <a:pPr marL="0" indent="539750" algn="just">
              <a:buNone/>
              <a:defRPr/>
            </a:pPr>
            <a:r>
              <a:rPr lang="ru-RU" sz="2600" dirty="0"/>
              <a:t>Изучаем их сильные и слабые стороны, для обеспечения конкурентного преимущества.</a:t>
            </a:r>
          </a:p>
          <a:p>
            <a:pPr marL="0" indent="539750" algn="just">
              <a:buNone/>
              <a:defRPr/>
            </a:pPr>
            <a:endParaRPr lang="ru-RU" sz="2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AD9231-4339-1A46-A636-AED1761C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058" y="1309255"/>
            <a:ext cx="6499655" cy="464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F0ECBE-4685-0142-BF45-ADE32B3558B6}"/>
              </a:ext>
            </a:extLst>
          </p:cNvPr>
          <p:cNvSpPr/>
          <p:nvPr/>
        </p:nvSpPr>
        <p:spPr>
          <a:xfrm>
            <a:off x="9341707" y="1145223"/>
            <a:ext cx="26937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defRPr/>
            </a:pPr>
            <a:r>
              <a:rPr lang="ru-RU" u="sng" dirty="0"/>
              <a:t>Изучаемая информация:</a:t>
            </a:r>
          </a:p>
          <a:p>
            <a:pPr indent="539750" algn="just">
              <a:buFont typeface="+mj-lt"/>
              <a:buAutoNum type="arabicPeriod"/>
              <a:defRPr/>
            </a:pPr>
            <a:r>
              <a:rPr lang="ru-RU" dirty="0"/>
              <a:t>Общие сведения о фирме;</a:t>
            </a:r>
          </a:p>
          <a:p>
            <a:pPr indent="539750" algn="just">
              <a:buFont typeface="+mj-lt"/>
              <a:buAutoNum type="arabicPeriod"/>
              <a:defRPr/>
            </a:pPr>
            <a:r>
              <a:rPr lang="ru-RU" dirty="0"/>
              <a:t>Ассортимент товаров;</a:t>
            </a:r>
          </a:p>
          <a:p>
            <a:pPr indent="539750" algn="just">
              <a:buFont typeface="+mj-lt"/>
              <a:buAutoNum type="arabicPeriod"/>
              <a:defRPr/>
            </a:pPr>
            <a:r>
              <a:rPr lang="ru-RU" dirty="0"/>
              <a:t>Характеристики товара: качество, цена, упаковка;</a:t>
            </a:r>
          </a:p>
          <a:p>
            <a:pPr indent="539750" algn="just">
              <a:buFont typeface="+mj-lt"/>
              <a:buAutoNum type="arabicPeriod"/>
              <a:defRPr/>
            </a:pPr>
            <a:r>
              <a:rPr lang="ru-RU" dirty="0"/>
              <a:t>Каналы сбыта и т.д.</a:t>
            </a:r>
          </a:p>
          <a:p>
            <a:pPr indent="539750" algn="just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249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E9CF4-02ED-4B4A-8A88-F6B7E264C5B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Источники информации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8DA86B-8A55-4440-83EE-681F8A2B2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Сайты</a:t>
            </a:r>
          </a:p>
          <a:p>
            <a:r>
              <a:rPr lang="ru-RU" dirty="0"/>
              <a:t>Соц. Сети</a:t>
            </a:r>
          </a:p>
          <a:p>
            <a:r>
              <a:rPr lang="ru-RU" dirty="0"/>
              <a:t>СМИ</a:t>
            </a:r>
          </a:p>
          <a:p>
            <a:r>
              <a:rPr lang="en-US" dirty="0" err="1"/>
              <a:t>Telegramm</a:t>
            </a:r>
            <a:r>
              <a:rPr lang="en-US" dirty="0"/>
              <a:t> </a:t>
            </a:r>
            <a:r>
              <a:rPr lang="ru-RU" dirty="0"/>
              <a:t>каналы</a:t>
            </a:r>
          </a:p>
          <a:p>
            <a:r>
              <a:rPr lang="ru-RU" dirty="0"/>
              <a:t>«Сарафанное радио»</a:t>
            </a:r>
          </a:p>
          <a:p>
            <a:r>
              <a:rPr lang="ru-RU" dirty="0"/>
              <a:t>Книга отзывов и предложений, Жалобная книга</a:t>
            </a:r>
          </a:p>
          <a:p>
            <a:r>
              <a:rPr lang="ru-RU" dirty="0"/>
              <a:t>Другие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271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045B0269-44C1-2849-B105-135C50C6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64" y="76200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>
                <a:solidFill>
                  <a:srgbClr val="7030A0"/>
                </a:solidFill>
              </a:rPr>
              <a:t>Методы исследований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5D7A50A-59BE-304E-A780-BC6A1E8C533C}"/>
              </a:ext>
            </a:extLst>
          </p:cNvPr>
          <p:cNvSpPr/>
          <p:nvPr/>
        </p:nvSpPr>
        <p:spPr>
          <a:xfrm>
            <a:off x="2766349" y="1787236"/>
            <a:ext cx="7596852" cy="1070481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8409FF"/>
                </a:solidFill>
              </a:rPr>
              <a:t>Метод 2. Эксперимент</a:t>
            </a:r>
          </a:p>
          <a:p>
            <a:pPr>
              <a:defRPr/>
            </a:pPr>
            <a:r>
              <a:rPr lang="ru-RU" dirty="0">
                <a:solidFill>
                  <a:srgbClr val="303C18"/>
                </a:solidFill>
              </a:rPr>
              <a:t>В контролируемых условиях изменяют один или несколько факторов и отслеживают, как это влияет на результат</a:t>
            </a:r>
          </a:p>
        </p:txBody>
      </p:sp>
      <p:pic>
        <p:nvPicPr>
          <p:cNvPr id="15364" name="Рисунок 6" descr="MC900303019.JPG">
            <a:extLst>
              <a:ext uri="{FF2B5EF4-FFF2-40B4-BE49-F238E27FC236}">
                <a16:creationId xmlns:a16="http://schemas.microsoft.com/office/drawing/2014/main" id="{28E2D49B-5FDA-B749-BA22-96F26A6A5F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07" y="901268"/>
            <a:ext cx="1500188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C61B989-A8AC-5347-AEAF-F14715687DAA}"/>
              </a:ext>
            </a:extLst>
          </p:cNvPr>
          <p:cNvSpPr/>
          <p:nvPr/>
        </p:nvSpPr>
        <p:spPr>
          <a:xfrm>
            <a:off x="1456460" y="3023757"/>
            <a:ext cx="3852863" cy="1343025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200" b="1" dirty="0">
                <a:solidFill>
                  <a:srgbClr val="8409FF"/>
                </a:solidFill>
              </a:rPr>
              <a:t>Метод 3. Опрос</a:t>
            </a:r>
          </a:p>
          <a:p>
            <a:pPr>
              <a:defRPr/>
            </a:pPr>
            <a:r>
              <a:rPr lang="ru-RU" dirty="0">
                <a:solidFill>
                  <a:srgbClr val="303C18"/>
                </a:solidFill>
              </a:rPr>
              <a:t>Это способ получения информации путем выяснение мнений людей.</a:t>
            </a:r>
          </a:p>
        </p:txBody>
      </p:sp>
      <p:pic>
        <p:nvPicPr>
          <p:cNvPr id="15366" name="Рисунок 12" descr="MC900341803.JPG">
            <a:extLst>
              <a:ext uri="{FF2B5EF4-FFF2-40B4-BE49-F238E27FC236}">
                <a16:creationId xmlns:a16="http://schemas.microsoft.com/office/drawing/2014/main" id="{575EB0DA-2D27-914F-A953-BC96DA46D7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4899026"/>
            <a:ext cx="146208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92395C1A-5453-B440-914B-83044818D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1" y="4506050"/>
            <a:ext cx="3709987" cy="1754326"/>
          </a:xfrm>
          <a:prstGeom prst="rect">
            <a:avLst/>
          </a:prstGeom>
          <a:noFill/>
          <a:ln w="381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303C18"/>
                </a:solidFill>
                <a:ea typeface="Calibri" pitchFamily="34" charset="0"/>
                <a:cs typeface="Times New Roman" pitchFamily="18" charset="0"/>
              </a:rPr>
              <a:t>Один из важных инструментов исследования - АНКЕТА</a:t>
            </a:r>
          </a:p>
          <a:p>
            <a:pPr>
              <a:defRPr/>
            </a:pPr>
            <a:r>
              <a:rPr lang="ru-RU" dirty="0">
                <a:solidFill>
                  <a:srgbClr val="303C18"/>
                </a:solidFill>
                <a:ea typeface="Calibri" pitchFamily="34" charset="0"/>
                <a:cs typeface="Times New Roman" pitchFamily="18" charset="0"/>
              </a:rPr>
              <a:t>Анкета – это ряд составленных заранее вопросов, на которые опрашиваемый дает ответы (устно или письменно)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DB1F8321-5529-6B4A-9BEC-D49E81CE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610" y="5041902"/>
            <a:ext cx="2840037" cy="1200150"/>
          </a:xfrm>
          <a:prstGeom prst="rect">
            <a:avLst/>
          </a:prstGeom>
          <a:noFill/>
          <a:ln w="381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rgbClr val="303C18"/>
                </a:solidFill>
                <a:ea typeface="Calibri" pitchFamily="34" charset="0"/>
                <a:cs typeface="Times New Roman" pitchFamily="18" charset="0"/>
              </a:rPr>
              <a:t>Этапы анкетирования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303C18"/>
                </a:solidFill>
                <a:ea typeface="Calibri" pitchFamily="34" charset="0"/>
                <a:cs typeface="Times New Roman" pitchFamily="18" charset="0"/>
              </a:rPr>
              <a:t> Разработка анкеты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303C18"/>
                </a:solidFill>
                <a:ea typeface="Calibri" pitchFamily="34" charset="0"/>
                <a:cs typeface="Times New Roman" pitchFamily="18" charset="0"/>
              </a:rPr>
              <a:t> Полевые исследования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303C18"/>
                </a:solidFill>
                <a:ea typeface="Calibri" pitchFamily="34" charset="0"/>
                <a:cs typeface="Times New Roman" pitchFamily="18" charset="0"/>
              </a:rPr>
              <a:t> Анализ результатов</a:t>
            </a:r>
            <a:endParaRPr lang="ru-RU" dirty="0">
              <a:solidFill>
                <a:srgbClr val="303C18"/>
              </a:solidFill>
              <a:ea typeface="Calibri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C2FECE-EE5F-0146-B5CE-63DA4F253FBB}"/>
              </a:ext>
            </a:extLst>
          </p:cNvPr>
          <p:cNvSpPr/>
          <p:nvPr/>
        </p:nvSpPr>
        <p:spPr>
          <a:xfrm>
            <a:off x="5806355" y="2927351"/>
            <a:ext cx="4429125" cy="1800225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200" b="1" dirty="0">
                <a:solidFill>
                  <a:srgbClr val="8409FF"/>
                </a:solidFill>
              </a:rPr>
              <a:t>Метод 4. </a:t>
            </a:r>
          </a:p>
          <a:p>
            <a:pPr>
              <a:defRPr/>
            </a:pPr>
            <a:r>
              <a:rPr lang="ru-RU" sz="2200" b="1" dirty="0">
                <a:solidFill>
                  <a:srgbClr val="8409FF"/>
                </a:solidFill>
              </a:rPr>
              <a:t>Экспертное мнение </a:t>
            </a:r>
          </a:p>
          <a:p>
            <a:pPr>
              <a:defRPr/>
            </a:pPr>
            <a:r>
              <a:rPr lang="ru-RU" dirty="0">
                <a:solidFill>
                  <a:srgbClr val="303C18"/>
                </a:solidFill>
              </a:rPr>
              <a:t>Это глубинное интервью с авторитетным человеком – </a:t>
            </a:r>
            <a:r>
              <a:rPr lang="ru-RU" b="1" dirty="0">
                <a:solidFill>
                  <a:srgbClr val="303C18"/>
                </a:solidFill>
              </a:rPr>
              <a:t>экспертом</a:t>
            </a:r>
            <a:r>
              <a:rPr lang="ru-RU" dirty="0">
                <a:solidFill>
                  <a:srgbClr val="303C18"/>
                </a:solidFill>
              </a:rPr>
              <a:t> по тому вопросу, который Вы исследуете</a:t>
            </a:r>
          </a:p>
        </p:txBody>
      </p:sp>
      <p:sp>
        <p:nvSpPr>
          <p:cNvPr id="3" name="Стрелка вправо 2">
            <a:extLst>
              <a:ext uri="{FF2B5EF4-FFF2-40B4-BE49-F238E27FC236}">
                <a16:creationId xmlns:a16="http://schemas.microsoft.com/office/drawing/2014/main" id="{9A4B1127-BEDD-604E-AD68-4005EA505A15}"/>
              </a:ext>
            </a:extLst>
          </p:cNvPr>
          <p:cNvSpPr/>
          <p:nvPr/>
        </p:nvSpPr>
        <p:spPr>
          <a:xfrm>
            <a:off x="5417345" y="5521327"/>
            <a:ext cx="490538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FD491417-7184-D947-98A5-3E600B874E6E}"/>
              </a:ext>
            </a:extLst>
          </p:cNvPr>
          <p:cNvSpPr/>
          <p:nvPr/>
        </p:nvSpPr>
        <p:spPr>
          <a:xfrm>
            <a:off x="2660073" y="685802"/>
            <a:ext cx="7793615" cy="110143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200" b="1" dirty="0">
                <a:solidFill>
                  <a:srgbClr val="8409FF"/>
                </a:solidFill>
              </a:rPr>
              <a:t>Метод 1. Наблюдение</a:t>
            </a:r>
          </a:p>
          <a:p>
            <a:pPr>
              <a:defRPr/>
            </a:pPr>
            <a:r>
              <a:rPr lang="ru-RU" dirty="0">
                <a:solidFill>
                  <a:srgbClr val="303C18"/>
                </a:solidFill>
              </a:rPr>
              <a:t>Исследователь ведет непосредственное наблюдение за людьми и их поведением в различных ситуациях</a:t>
            </a:r>
          </a:p>
        </p:txBody>
      </p:sp>
    </p:spTree>
    <p:extLst>
      <p:ext uri="{BB962C8B-B14F-4D97-AF65-F5344CB8AC3E}">
        <p14:creationId xmlns:p14="http://schemas.microsoft.com/office/powerpoint/2010/main" val="210109476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F8D4BE-2E4E-9E47-9747-EC4CBA48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4946" y="1631518"/>
            <a:ext cx="9144000" cy="23876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844BF"/>
                </a:solidFill>
              </a:rPr>
              <a:t>Организационный </a:t>
            </a:r>
            <a:br>
              <a:rPr lang="ru-RU" b="1" dirty="0">
                <a:solidFill>
                  <a:srgbClr val="A844BF"/>
                </a:solidFill>
              </a:rPr>
            </a:br>
            <a:r>
              <a:rPr lang="ru-RU" b="1" dirty="0">
                <a:solidFill>
                  <a:srgbClr val="A844BF"/>
                </a:solidFill>
              </a:rPr>
              <a:t>план</a:t>
            </a:r>
            <a:endParaRPr lang="ru-RU" dirty="0">
              <a:solidFill>
                <a:srgbClr val="A844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29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4A14A56B-28AA-AF49-A775-245568F72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448304" cy="10668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dirty="0">
                <a:solidFill>
                  <a:schemeClr val="tx2"/>
                </a:solidFill>
              </a:rPr>
              <a:t>Организационный план включает: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A3AB7C4-BDBD-EF4A-85D3-DCAD43045F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676400"/>
            <a:ext cx="7696200" cy="4343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3300" dirty="0"/>
              <a:t>Создание организации (выбор организационно-правовой формы);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300" dirty="0"/>
              <a:t>Определение потребности в кадрах;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300" dirty="0"/>
              <a:t>Определение потребности в административных и производственных помещениях,           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300" dirty="0"/>
              <a:t>        разнообразных ресурсах.</a:t>
            </a:r>
          </a:p>
          <a:p>
            <a:pPr eaLnBrk="1" hangingPunct="1">
              <a:defRPr/>
            </a:pPr>
            <a:endParaRPr lang="ru-RU" sz="3300" dirty="0"/>
          </a:p>
          <a:p>
            <a:pPr eaLnBrk="1" hangingPunct="1">
              <a:defRPr/>
            </a:pPr>
            <a:endParaRPr lang="ru-RU" sz="3300" dirty="0"/>
          </a:p>
          <a:p>
            <a:pPr eaLnBrk="1" hangingPunct="1">
              <a:defRPr/>
            </a:pPr>
            <a:endParaRPr lang="ru-RU" sz="3300" dirty="0"/>
          </a:p>
          <a:p>
            <a:pPr eaLnBrk="1" hangingPunct="1">
              <a:defRPr/>
            </a:pP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95358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B9041-D4E4-024C-AEF6-F734DAAF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890" y="100475"/>
            <a:ext cx="8911687" cy="128089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Предпринимательская идея и её выбор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58B07B-3CDA-0742-B3A8-DB1CEE225F86}"/>
              </a:ext>
            </a:extLst>
          </p:cNvPr>
          <p:cNvSpPr/>
          <p:nvPr/>
        </p:nvSpPr>
        <p:spPr>
          <a:xfrm>
            <a:off x="5290809" y="1685923"/>
            <a:ext cx="63280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3300"/>
                </a:solidFill>
              </a:rPr>
              <a:t>Предпринимательская идея или бизнес идея </a:t>
            </a:r>
            <a:r>
              <a:rPr lang="ru-RU" sz="3200" dirty="0">
                <a:solidFill>
                  <a:srgbClr val="003300"/>
                </a:solidFill>
              </a:rPr>
              <a:t>– это</a:t>
            </a:r>
            <a:r>
              <a:rPr lang="ru-RU" sz="3200" dirty="0"/>
              <a:t> идея создания нового конкурентного продукта или услуги, для развития нового или существующего бизнеса с целью занятия свободной рыночной ниши и извлечения прибыли.</a:t>
            </a:r>
            <a:r>
              <a:rPr lang="ru-RU" sz="3200" dirty="0">
                <a:solidFill>
                  <a:srgbClr val="003300"/>
                </a:solidFill>
              </a:rPr>
              <a:t>  </a:t>
            </a:r>
            <a:endParaRPr lang="ru-RU" sz="3200" dirty="0">
              <a:solidFill>
                <a:srgbClr val="002060"/>
              </a:solidFill>
            </a:endParaRPr>
          </a:p>
        </p:txBody>
      </p:sp>
      <p:grpSp>
        <p:nvGrpSpPr>
          <p:cNvPr id="7" name="Группа 207">
            <a:extLst>
              <a:ext uri="{FF2B5EF4-FFF2-40B4-BE49-F238E27FC236}">
                <a16:creationId xmlns:a16="http://schemas.microsoft.com/office/drawing/2014/main" id="{F7E3CB08-FE5A-1B4A-BF80-2F28275A0BE9}"/>
              </a:ext>
            </a:extLst>
          </p:cNvPr>
          <p:cNvGrpSpPr>
            <a:grpSpLocks/>
          </p:cNvGrpSpPr>
          <p:nvPr/>
        </p:nvGrpSpPr>
        <p:grpSpPr bwMode="auto">
          <a:xfrm>
            <a:off x="1101437" y="1901536"/>
            <a:ext cx="3823854" cy="4364182"/>
            <a:chOff x="4062413" y="3933825"/>
            <a:chExt cx="1376362" cy="1814513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91FC41C0-EDFF-8642-964C-CC2AC74B803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62413" y="3933825"/>
              <a:ext cx="1376362" cy="18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C318FCA-8AE0-5044-B425-9E65837FC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425" y="4346575"/>
              <a:ext cx="131762" cy="39688"/>
            </a:xfrm>
            <a:custGeom>
              <a:avLst/>
              <a:gdLst>
                <a:gd name="T0" fmla="*/ 2147483647 w 166"/>
                <a:gd name="T1" fmla="*/ 2147483647 h 52"/>
                <a:gd name="T2" fmla="*/ 2147483647 w 166"/>
                <a:gd name="T3" fmla="*/ 2147483647 h 52"/>
                <a:gd name="T4" fmla="*/ 2147483647 w 166"/>
                <a:gd name="T5" fmla="*/ 2147483647 h 52"/>
                <a:gd name="T6" fmla="*/ 2147483647 w 166"/>
                <a:gd name="T7" fmla="*/ 2147483647 h 52"/>
                <a:gd name="T8" fmla="*/ 2147483647 w 166"/>
                <a:gd name="T9" fmla="*/ 2147483647 h 52"/>
                <a:gd name="T10" fmla="*/ 2147483647 w 166"/>
                <a:gd name="T11" fmla="*/ 2147483647 h 52"/>
                <a:gd name="T12" fmla="*/ 2147483647 w 166"/>
                <a:gd name="T13" fmla="*/ 2147483647 h 52"/>
                <a:gd name="T14" fmla="*/ 2147483647 w 166"/>
                <a:gd name="T15" fmla="*/ 2147483647 h 52"/>
                <a:gd name="T16" fmla="*/ 2147483647 w 166"/>
                <a:gd name="T17" fmla="*/ 2147483647 h 52"/>
                <a:gd name="T18" fmla="*/ 0 w 166"/>
                <a:gd name="T19" fmla="*/ 2147483647 h 52"/>
                <a:gd name="T20" fmla="*/ 2147483647 w 166"/>
                <a:gd name="T21" fmla="*/ 2147483647 h 52"/>
                <a:gd name="T22" fmla="*/ 2147483647 w 166"/>
                <a:gd name="T23" fmla="*/ 2147483647 h 52"/>
                <a:gd name="T24" fmla="*/ 2147483647 w 166"/>
                <a:gd name="T25" fmla="*/ 2147483647 h 52"/>
                <a:gd name="T26" fmla="*/ 2147483647 w 166"/>
                <a:gd name="T27" fmla="*/ 2147483647 h 52"/>
                <a:gd name="T28" fmla="*/ 2147483647 w 166"/>
                <a:gd name="T29" fmla="*/ 2147483647 h 52"/>
                <a:gd name="T30" fmla="*/ 2147483647 w 166"/>
                <a:gd name="T31" fmla="*/ 2147483647 h 52"/>
                <a:gd name="T32" fmla="*/ 2147483647 w 166"/>
                <a:gd name="T33" fmla="*/ 2147483647 h 52"/>
                <a:gd name="T34" fmla="*/ 2147483647 w 166"/>
                <a:gd name="T35" fmla="*/ 2147483647 h 52"/>
                <a:gd name="T36" fmla="*/ 2147483647 w 166"/>
                <a:gd name="T37" fmla="*/ 2147483647 h 52"/>
                <a:gd name="T38" fmla="*/ 2147483647 w 166"/>
                <a:gd name="T39" fmla="*/ 2147483647 h 52"/>
                <a:gd name="T40" fmla="*/ 2147483647 w 166"/>
                <a:gd name="T41" fmla="*/ 2147483647 h 52"/>
                <a:gd name="T42" fmla="*/ 2147483647 w 166"/>
                <a:gd name="T43" fmla="*/ 2147483647 h 52"/>
                <a:gd name="T44" fmla="*/ 2147483647 w 166"/>
                <a:gd name="T45" fmla="*/ 2147483647 h 52"/>
                <a:gd name="T46" fmla="*/ 2147483647 w 166"/>
                <a:gd name="T47" fmla="*/ 0 h 52"/>
                <a:gd name="T48" fmla="*/ 2147483647 w 166"/>
                <a:gd name="T49" fmla="*/ 0 h 52"/>
                <a:gd name="T50" fmla="*/ 2147483647 w 166"/>
                <a:gd name="T51" fmla="*/ 2147483647 h 52"/>
                <a:gd name="T52" fmla="*/ 2147483647 w 166"/>
                <a:gd name="T53" fmla="*/ 2147483647 h 52"/>
                <a:gd name="T54" fmla="*/ 2147483647 w 166"/>
                <a:gd name="T55" fmla="*/ 2147483647 h 52"/>
                <a:gd name="T56" fmla="*/ 2147483647 w 166"/>
                <a:gd name="T57" fmla="*/ 2147483647 h 52"/>
                <a:gd name="T58" fmla="*/ 2147483647 w 166"/>
                <a:gd name="T59" fmla="*/ 2147483647 h 52"/>
                <a:gd name="T60" fmla="*/ 2147483647 w 166"/>
                <a:gd name="T61" fmla="*/ 2147483647 h 52"/>
                <a:gd name="T62" fmla="*/ 2147483647 w 166"/>
                <a:gd name="T63" fmla="*/ 2147483647 h 52"/>
                <a:gd name="T64" fmla="*/ 2147483647 w 166"/>
                <a:gd name="T65" fmla="*/ 2147483647 h 52"/>
                <a:gd name="T66" fmla="*/ 2147483647 w 166"/>
                <a:gd name="T67" fmla="*/ 2147483647 h 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52"/>
                <a:gd name="T104" fmla="*/ 166 w 166"/>
                <a:gd name="T105" fmla="*/ 52 h 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52">
                  <a:moveTo>
                    <a:pt x="166" y="2"/>
                  </a:moveTo>
                  <a:lnTo>
                    <a:pt x="145" y="7"/>
                  </a:lnTo>
                  <a:lnTo>
                    <a:pt x="124" y="12"/>
                  </a:lnTo>
                  <a:lnTo>
                    <a:pt x="103" y="16"/>
                  </a:lnTo>
                  <a:lnTo>
                    <a:pt x="83" y="21"/>
                  </a:lnTo>
                  <a:lnTo>
                    <a:pt x="63" y="27"/>
                  </a:lnTo>
                  <a:lnTo>
                    <a:pt x="42" y="35"/>
                  </a:lnTo>
                  <a:lnTo>
                    <a:pt x="23" y="43"/>
                  </a:lnTo>
                  <a:lnTo>
                    <a:pt x="3" y="52"/>
                  </a:lnTo>
                  <a:lnTo>
                    <a:pt x="0" y="39"/>
                  </a:lnTo>
                  <a:lnTo>
                    <a:pt x="11" y="35"/>
                  </a:lnTo>
                  <a:lnTo>
                    <a:pt x="23" y="31"/>
                  </a:lnTo>
                  <a:lnTo>
                    <a:pt x="33" y="27"/>
                  </a:lnTo>
                  <a:lnTo>
                    <a:pt x="45" y="23"/>
                  </a:lnTo>
                  <a:lnTo>
                    <a:pt x="56" y="21"/>
                  </a:lnTo>
                  <a:lnTo>
                    <a:pt x="67" y="17"/>
                  </a:lnTo>
                  <a:lnTo>
                    <a:pt x="78" y="14"/>
                  </a:lnTo>
                  <a:lnTo>
                    <a:pt x="90" y="10"/>
                  </a:lnTo>
                  <a:lnTo>
                    <a:pt x="97" y="9"/>
                  </a:lnTo>
                  <a:lnTo>
                    <a:pt x="103" y="8"/>
                  </a:lnTo>
                  <a:lnTo>
                    <a:pt x="110" y="6"/>
                  </a:lnTo>
                  <a:lnTo>
                    <a:pt x="117" y="4"/>
                  </a:lnTo>
                  <a:lnTo>
                    <a:pt x="124" y="2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5" y="1"/>
                  </a:lnTo>
                  <a:lnTo>
                    <a:pt x="148" y="1"/>
                  </a:lnTo>
                  <a:lnTo>
                    <a:pt x="152" y="1"/>
                  </a:lnTo>
                  <a:lnTo>
                    <a:pt x="155" y="1"/>
                  </a:lnTo>
                  <a:lnTo>
                    <a:pt x="159" y="1"/>
                  </a:lnTo>
                  <a:lnTo>
                    <a:pt x="160" y="1"/>
                  </a:lnTo>
                  <a:lnTo>
                    <a:pt x="162" y="1"/>
                  </a:lnTo>
                  <a:lnTo>
                    <a:pt x="163" y="2"/>
                  </a:lnTo>
                  <a:lnTo>
                    <a:pt x="166" y="2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A3D9C1B-183C-2743-AA27-E2557CC18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813" y="4440238"/>
              <a:ext cx="120650" cy="123825"/>
            </a:xfrm>
            <a:custGeom>
              <a:avLst/>
              <a:gdLst>
                <a:gd name="T0" fmla="*/ 2147483647 w 154"/>
                <a:gd name="T1" fmla="*/ 2147483647 h 156"/>
                <a:gd name="T2" fmla="*/ 2147483647 w 154"/>
                <a:gd name="T3" fmla="*/ 2147483647 h 156"/>
                <a:gd name="T4" fmla="*/ 2147483647 w 154"/>
                <a:gd name="T5" fmla="*/ 2147483647 h 156"/>
                <a:gd name="T6" fmla="*/ 2147483647 w 154"/>
                <a:gd name="T7" fmla="*/ 2147483647 h 156"/>
                <a:gd name="T8" fmla="*/ 2147483647 w 154"/>
                <a:gd name="T9" fmla="*/ 2147483647 h 156"/>
                <a:gd name="T10" fmla="*/ 2147483647 w 154"/>
                <a:gd name="T11" fmla="*/ 2147483647 h 156"/>
                <a:gd name="T12" fmla="*/ 2147483647 w 154"/>
                <a:gd name="T13" fmla="*/ 2147483647 h 156"/>
                <a:gd name="T14" fmla="*/ 2147483647 w 154"/>
                <a:gd name="T15" fmla="*/ 2147483647 h 156"/>
                <a:gd name="T16" fmla="*/ 2147483647 w 154"/>
                <a:gd name="T17" fmla="*/ 2147483647 h 156"/>
                <a:gd name="T18" fmla="*/ 2147483647 w 154"/>
                <a:gd name="T19" fmla="*/ 2147483647 h 156"/>
                <a:gd name="T20" fmla="*/ 2147483647 w 154"/>
                <a:gd name="T21" fmla="*/ 2147483647 h 156"/>
                <a:gd name="T22" fmla="*/ 2147483647 w 154"/>
                <a:gd name="T23" fmla="*/ 2147483647 h 156"/>
                <a:gd name="T24" fmla="*/ 2147483647 w 154"/>
                <a:gd name="T25" fmla="*/ 2147483647 h 156"/>
                <a:gd name="T26" fmla="*/ 2147483647 w 154"/>
                <a:gd name="T27" fmla="*/ 2147483647 h 156"/>
                <a:gd name="T28" fmla="*/ 2147483647 w 154"/>
                <a:gd name="T29" fmla="*/ 2147483647 h 156"/>
                <a:gd name="T30" fmla="*/ 2147483647 w 154"/>
                <a:gd name="T31" fmla="*/ 2147483647 h 156"/>
                <a:gd name="T32" fmla="*/ 2147483647 w 154"/>
                <a:gd name="T33" fmla="*/ 2147483647 h 156"/>
                <a:gd name="T34" fmla="*/ 2147483647 w 154"/>
                <a:gd name="T35" fmla="*/ 2147483647 h 156"/>
                <a:gd name="T36" fmla="*/ 2147483647 w 154"/>
                <a:gd name="T37" fmla="*/ 2147483647 h 156"/>
                <a:gd name="T38" fmla="*/ 2147483647 w 154"/>
                <a:gd name="T39" fmla="*/ 2147483647 h 156"/>
                <a:gd name="T40" fmla="*/ 2147483647 w 154"/>
                <a:gd name="T41" fmla="*/ 2147483647 h 156"/>
                <a:gd name="T42" fmla="*/ 2147483647 w 154"/>
                <a:gd name="T43" fmla="*/ 2147483647 h 156"/>
                <a:gd name="T44" fmla="*/ 2147483647 w 154"/>
                <a:gd name="T45" fmla="*/ 2147483647 h 156"/>
                <a:gd name="T46" fmla="*/ 2147483647 w 154"/>
                <a:gd name="T47" fmla="*/ 2147483647 h 156"/>
                <a:gd name="T48" fmla="*/ 2147483647 w 154"/>
                <a:gd name="T49" fmla="*/ 2147483647 h 156"/>
                <a:gd name="T50" fmla="*/ 2147483647 w 154"/>
                <a:gd name="T51" fmla="*/ 2147483647 h 156"/>
                <a:gd name="T52" fmla="*/ 2147483647 w 154"/>
                <a:gd name="T53" fmla="*/ 2147483647 h 156"/>
                <a:gd name="T54" fmla="*/ 2147483647 w 154"/>
                <a:gd name="T55" fmla="*/ 2147483647 h 156"/>
                <a:gd name="T56" fmla="*/ 2147483647 w 154"/>
                <a:gd name="T57" fmla="*/ 2147483647 h 156"/>
                <a:gd name="T58" fmla="*/ 2147483647 w 154"/>
                <a:gd name="T59" fmla="*/ 2147483647 h 156"/>
                <a:gd name="T60" fmla="*/ 2147483647 w 154"/>
                <a:gd name="T61" fmla="*/ 2147483647 h 156"/>
                <a:gd name="T62" fmla="*/ 2147483647 w 154"/>
                <a:gd name="T63" fmla="*/ 2147483647 h 156"/>
                <a:gd name="T64" fmla="*/ 2147483647 w 154"/>
                <a:gd name="T65" fmla="*/ 2147483647 h 156"/>
                <a:gd name="T66" fmla="*/ 0 w 154"/>
                <a:gd name="T67" fmla="*/ 2147483647 h 156"/>
                <a:gd name="T68" fmla="*/ 2147483647 w 154"/>
                <a:gd name="T69" fmla="*/ 0 h 156"/>
                <a:gd name="T70" fmla="*/ 2147483647 w 154"/>
                <a:gd name="T71" fmla="*/ 2147483647 h 156"/>
                <a:gd name="T72" fmla="*/ 2147483647 w 154"/>
                <a:gd name="T73" fmla="*/ 2147483647 h 156"/>
                <a:gd name="T74" fmla="*/ 2147483647 w 154"/>
                <a:gd name="T75" fmla="*/ 2147483647 h 156"/>
                <a:gd name="T76" fmla="*/ 2147483647 w 154"/>
                <a:gd name="T77" fmla="*/ 2147483647 h 1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4"/>
                <a:gd name="T118" fmla="*/ 0 h 156"/>
                <a:gd name="T119" fmla="*/ 154 w 154"/>
                <a:gd name="T120" fmla="*/ 156 h 1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4" h="156">
                  <a:moveTo>
                    <a:pt x="22" y="10"/>
                  </a:moveTo>
                  <a:lnTo>
                    <a:pt x="34" y="17"/>
                  </a:lnTo>
                  <a:lnTo>
                    <a:pt x="44" y="25"/>
                  </a:lnTo>
                  <a:lnTo>
                    <a:pt x="53" y="33"/>
                  </a:lnTo>
                  <a:lnTo>
                    <a:pt x="64" y="42"/>
                  </a:lnTo>
                  <a:lnTo>
                    <a:pt x="73" y="50"/>
                  </a:lnTo>
                  <a:lnTo>
                    <a:pt x="83" y="60"/>
                  </a:lnTo>
                  <a:lnTo>
                    <a:pt x="93" y="69"/>
                  </a:lnTo>
                  <a:lnTo>
                    <a:pt x="102" y="78"/>
                  </a:lnTo>
                  <a:lnTo>
                    <a:pt x="109" y="87"/>
                  </a:lnTo>
                  <a:lnTo>
                    <a:pt x="117" y="96"/>
                  </a:lnTo>
                  <a:lnTo>
                    <a:pt x="125" y="106"/>
                  </a:lnTo>
                  <a:lnTo>
                    <a:pt x="132" y="115"/>
                  </a:lnTo>
                  <a:lnTo>
                    <a:pt x="139" y="124"/>
                  </a:lnTo>
                  <a:lnTo>
                    <a:pt x="144" y="134"/>
                  </a:lnTo>
                  <a:lnTo>
                    <a:pt x="149" y="145"/>
                  </a:lnTo>
                  <a:lnTo>
                    <a:pt x="154" y="156"/>
                  </a:lnTo>
                  <a:lnTo>
                    <a:pt x="147" y="149"/>
                  </a:lnTo>
                  <a:lnTo>
                    <a:pt x="140" y="142"/>
                  </a:lnTo>
                  <a:lnTo>
                    <a:pt x="133" y="136"/>
                  </a:lnTo>
                  <a:lnTo>
                    <a:pt x="126" y="127"/>
                  </a:lnTo>
                  <a:lnTo>
                    <a:pt x="119" y="121"/>
                  </a:lnTo>
                  <a:lnTo>
                    <a:pt x="112" y="114"/>
                  </a:lnTo>
                  <a:lnTo>
                    <a:pt x="105" y="107"/>
                  </a:lnTo>
                  <a:lnTo>
                    <a:pt x="98" y="100"/>
                  </a:lnTo>
                  <a:lnTo>
                    <a:pt x="96" y="100"/>
                  </a:lnTo>
                  <a:lnTo>
                    <a:pt x="84" y="87"/>
                  </a:lnTo>
                  <a:lnTo>
                    <a:pt x="73" y="75"/>
                  </a:lnTo>
                  <a:lnTo>
                    <a:pt x="61" y="62"/>
                  </a:lnTo>
                  <a:lnTo>
                    <a:pt x="50" y="49"/>
                  </a:lnTo>
                  <a:lnTo>
                    <a:pt x="38" y="37"/>
                  </a:lnTo>
                  <a:lnTo>
                    <a:pt x="26" y="24"/>
                  </a:lnTo>
                  <a:lnTo>
                    <a:pt x="13" y="1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3"/>
                  </a:lnTo>
                  <a:lnTo>
                    <a:pt x="12" y="7"/>
                  </a:lnTo>
                  <a:lnTo>
                    <a:pt x="17" y="8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3152CB3-1DC9-C64B-A1B5-D0BF8AA8F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5" y="4378325"/>
              <a:ext cx="101600" cy="66675"/>
            </a:xfrm>
            <a:custGeom>
              <a:avLst/>
              <a:gdLst>
                <a:gd name="T0" fmla="*/ 2147483647 w 127"/>
                <a:gd name="T1" fmla="*/ 2147483647 h 82"/>
                <a:gd name="T2" fmla="*/ 2147483647 w 127"/>
                <a:gd name="T3" fmla="*/ 2147483647 h 82"/>
                <a:gd name="T4" fmla="*/ 2147483647 w 127"/>
                <a:gd name="T5" fmla="*/ 2147483647 h 82"/>
                <a:gd name="T6" fmla="*/ 2147483647 w 127"/>
                <a:gd name="T7" fmla="*/ 2147483647 h 82"/>
                <a:gd name="T8" fmla="*/ 2147483647 w 127"/>
                <a:gd name="T9" fmla="*/ 2147483647 h 82"/>
                <a:gd name="T10" fmla="*/ 2147483647 w 127"/>
                <a:gd name="T11" fmla="*/ 2147483647 h 82"/>
                <a:gd name="T12" fmla="*/ 2147483647 w 127"/>
                <a:gd name="T13" fmla="*/ 2147483647 h 82"/>
                <a:gd name="T14" fmla="*/ 2147483647 w 127"/>
                <a:gd name="T15" fmla="*/ 2147483647 h 82"/>
                <a:gd name="T16" fmla="*/ 0 w 127"/>
                <a:gd name="T17" fmla="*/ 2147483647 h 82"/>
                <a:gd name="T18" fmla="*/ 2147483647 w 127"/>
                <a:gd name="T19" fmla="*/ 2147483647 h 82"/>
                <a:gd name="T20" fmla="*/ 2147483647 w 127"/>
                <a:gd name="T21" fmla="*/ 2147483647 h 82"/>
                <a:gd name="T22" fmla="*/ 2147483647 w 127"/>
                <a:gd name="T23" fmla="*/ 2147483647 h 82"/>
                <a:gd name="T24" fmla="*/ 2147483647 w 127"/>
                <a:gd name="T25" fmla="*/ 2147483647 h 82"/>
                <a:gd name="T26" fmla="*/ 2147483647 w 127"/>
                <a:gd name="T27" fmla="*/ 2147483647 h 82"/>
                <a:gd name="T28" fmla="*/ 2147483647 w 127"/>
                <a:gd name="T29" fmla="*/ 2147483647 h 82"/>
                <a:gd name="T30" fmla="*/ 2147483647 w 127"/>
                <a:gd name="T31" fmla="*/ 2147483647 h 82"/>
                <a:gd name="T32" fmla="*/ 2147483647 w 127"/>
                <a:gd name="T33" fmla="*/ 2147483647 h 82"/>
                <a:gd name="T34" fmla="*/ 2147483647 w 127"/>
                <a:gd name="T35" fmla="*/ 2147483647 h 82"/>
                <a:gd name="T36" fmla="*/ 2147483647 w 127"/>
                <a:gd name="T37" fmla="*/ 2147483647 h 82"/>
                <a:gd name="T38" fmla="*/ 2147483647 w 127"/>
                <a:gd name="T39" fmla="*/ 2147483647 h 82"/>
                <a:gd name="T40" fmla="*/ 2147483647 w 127"/>
                <a:gd name="T41" fmla="*/ 2147483647 h 82"/>
                <a:gd name="T42" fmla="*/ 2147483647 w 127"/>
                <a:gd name="T43" fmla="*/ 2147483647 h 82"/>
                <a:gd name="T44" fmla="*/ 2147483647 w 127"/>
                <a:gd name="T45" fmla="*/ 2147483647 h 82"/>
                <a:gd name="T46" fmla="*/ 2147483647 w 127"/>
                <a:gd name="T47" fmla="*/ 2147483647 h 82"/>
                <a:gd name="T48" fmla="*/ 2147483647 w 127"/>
                <a:gd name="T49" fmla="*/ 0 h 82"/>
                <a:gd name="T50" fmla="*/ 2147483647 w 127"/>
                <a:gd name="T51" fmla="*/ 2147483647 h 82"/>
                <a:gd name="T52" fmla="*/ 2147483647 w 127"/>
                <a:gd name="T53" fmla="*/ 2147483647 h 82"/>
                <a:gd name="T54" fmla="*/ 2147483647 w 127"/>
                <a:gd name="T55" fmla="*/ 2147483647 h 82"/>
                <a:gd name="T56" fmla="*/ 2147483647 w 127"/>
                <a:gd name="T57" fmla="*/ 2147483647 h 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7"/>
                <a:gd name="T88" fmla="*/ 0 h 82"/>
                <a:gd name="T89" fmla="*/ 127 w 127"/>
                <a:gd name="T90" fmla="*/ 82 h 8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7" h="82">
                  <a:moveTo>
                    <a:pt x="127" y="11"/>
                  </a:moveTo>
                  <a:lnTo>
                    <a:pt x="111" y="19"/>
                  </a:lnTo>
                  <a:lnTo>
                    <a:pt x="94" y="27"/>
                  </a:lnTo>
                  <a:lnTo>
                    <a:pt x="78" y="36"/>
                  </a:lnTo>
                  <a:lnTo>
                    <a:pt x="63" y="46"/>
                  </a:lnTo>
                  <a:lnTo>
                    <a:pt x="47" y="55"/>
                  </a:lnTo>
                  <a:lnTo>
                    <a:pt x="31" y="64"/>
                  </a:lnTo>
                  <a:lnTo>
                    <a:pt x="16" y="73"/>
                  </a:lnTo>
                  <a:lnTo>
                    <a:pt x="0" y="82"/>
                  </a:lnTo>
                  <a:lnTo>
                    <a:pt x="8" y="74"/>
                  </a:lnTo>
                  <a:lnTo>
                    <a:pt x="17" y="66"/>
                  </a:lnTo>
                  <a:lnTo>
                    <a:pt x="26" y="59"/>
                  </a:lnTo>
                  <a:lnTo>
                    <a:pt x="37" y="53"/>
                  </a:lnTo>
                  <a:lnTo>
                    <a:pt x="46" y="46"/>
                  </a:lnTo>
                  <a:lnTo>
                    <a:pt x="56" y="39"/>
                  </a:lnTo>
                  <a:lnTo>
                    <a:pt x="66" y="32"/>
                  </a:lnTo>
                  <a:lnTo>
                    <a:pt x="76" y="24"/>
                  </a:lnTo>
                  <a:lnTo>
                    <a:pt x="82" y="21"/>
                  </a:lnTo>
                  <a:lnTo>
                    <a:pt x="87" y="18"/>
                  </a:lnTo>
                  <a:lnTo>
                    <a:pt x="93" y="15"/>
                  </a:lnTo>
                  <a:lnTo>
                    <a:pt x="99" y="11"/>
                  </a:lnTo>
                  <a:lnTo>
                    <a:pt x="105" y="9"/>
                  </a:lnTo>
                  <a:lnTo>
                    <a:pt x="112" y="5"/>
                  </a:lnTo>
                  <a:lnTo>
                    <a:pt x="117" y="2"/>
                  </a:lnTo>
                  <a:lnTo>
                    <a:pt x="123" y="0"/>
                  </a:lnTo>
                  <a:lnTo>
                    <a:pt x="125" y="2"/>
                  </a:lnTo>
                  <a:lnTo>
                    <a:pt x="125" y="5"/>
                  </a:lnTo>
                  <a:lnTo>
                    <a:pt x="125" y="8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5AF47BE1-4831-FC44-8A5C-F42BE6C0F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4460875"/>
              <a:ext cx="293687" cy="88900"/>
            </a:xfrm>
            <a:custGeom>
              <a:avLst/>
              <a:gdLst>
                <a:gd name="T0" fmla="*/ 2147483647 w 371"/>
                <a:gd name="T1" fmla="*/ 2147483647 h 114"/>
                <a:gd name="T2" fmla="*/ 2147483647 w 371"/>
                <a:gd name="T3" fmla="*/ 2147483647 h 114"/>
                <a:gd name="T4" fmla="*/ 2147483647 w 371"/>
                <a:gd name="T5" fmla="*/ 2147483647 h 114"/>
                <a:gd name="T6" fmla="*/ 2147483647 w 371"/>
                <a:gd name="T7" fmla="*/ 2147483647 h 114"/>
                <a:gd name="T8" fmla="*/ 2147483647 w 371"/>
                <a:gd name="T9" fmla="*/ 2147483647 h 114"/>
                <a:gd name="T10" fmla="*/ 2147483647 w 371"/>
                <a:gd name="T11" fmla="*/ 2147483647 h 114"/>
                <a:gd name="T12" fmla="*/ 2147483647 w 371"/>
                <a:gd name="T13" fmla="*/ 2147483647 h 114"/>
                <a:gd name="T14" fmla="*/ 2147483647 w 371"/>
                <a:gd name="T15" fmla="*/ 2147483647 h 114"/>
                <a:gd name="T16" fmla="*/ 2147483647 w 371"/>
                <a:gd name="T17" fmla="*/ 2147483647 h 114"/>
                <a:gd name="T18" fmla="*/ 2147483647 w 371"/>
                <a:gd name="T19" fmla="*/ 2147483647 h 114"/>
                <a:gd name="T20" fmla="*/ 2147483647 w 371"/>
                <a:gd name="T21" fmla="*/ 2147483647 h 114"/>
                <a:gd name="T22" fmla="*/ 2147483647 w 371"/>
                <a:gd name="T23" fmla="*/ 2147483647 h 114"/>
                <a:gd name="T24" fmla="*/ 2147483647 w 371"/>
                <a:gd name="T25" fmla="*/ 2147483647 h 114"/>
                <a:gd name="T26" fmla="*/ 2147483647 w 371"/>
                <a:gd name="T27" fmla="*/ 2147483647 h 114"/>
                <a:gd name="T28" fmla="*/ 2147483647 w 371"/>
                <a:gd name="T29" fmla="*/ 2147483647 h 114"/>
                <a:gd name="T30" fmla="*/ 2147483647 w 371"/>
                <a:gd name="T31" fmla="*/ 2147483647 h 114"/>
                <a:gd name="T32" fmla="*/ 2147483647 w 371"/>
                <a:gd name="T33" fmla="*/ 2147483647 h 114"/>
                <a:gd name="T34" fmla="*/ 2147483647 w 371"/>
                <a:gd name="T35" fmla="*/ 2147483647 h 114"/>
                <a:gd name="T36" fmla="*/ 2147483647 w 371"/>
                <a:gd name="T37" fmla="*/ 2147483647 h 114"/>
                <a:gd name="T38" fmla="*/ 2147483647 w 371"/>
                <a:gd name="T39" fmla="*/ 2147483647 h 114"/>
                <a:gd name="T40" fmla="*/ 2147483647 w 371"/>
                <a:gd name="T41" fmla="*/ 2147483647 h 114"/>
                <a:gd name="T42" fmla="*/ 2147483647 w 371"/>
                <a:gd name="T43" fmla="*/ 2147483647 h 114"/>
                <a:gd name="T44" fmla="*/ 2147483647 w 371"/>
                <a:gd name="T45" fmla="*/ 2147483647 h 114"/>
                <a:gd name="T46" fmla="*/ 2147483647 w 371"/>
                <a:gd name="T47" fmla="*/ 2147483647 h 114"/>
                <a:gd name="T48" fmla="*/ 2147483647 w 371"/>
                <a:gd name="T49" fmla="*/ 2147483647 h 114"/>
                <a:gd name="T50" fmla="*/ 2147483647 w 371"/>
                <a:gd name="T51" fmla="*/ 2147483647 h 114"/>
                <a:gd name="T52" fmla="*/ 2147483647 w 371"/>
                <a:gd name="T53" fmla="*/ 2147483647 h 114"/>
                <a:gd name="T54" fmla="*/ 2147483647 w 371"/>
                <a:gd name="T55" fmla="*/ 2147483647 h 114"/>
                <a:gd name="T56" fmla="*/ 2147483647 w 371"/>
                <a:gd name="T57" fmla="*/ 2147483647 h 114"/>
                <a:gd name="T58" fmla="*/ 0 w 371"/>
                <a:gd name="T59" fmla="*/ 2147483647 h 114"/>
                <a:gd name="T60" fmla="*/ 2147483647 w 371"/>
                <a:gd name="T61" fmla="*/ 2147483647 h 114"/>
                <a:gd name="T62" fmla="*/ 2147483647 w 371"/>
                <a:gd name="T63" fmla="*/ 2147483647 h 114"/>
                <a:gd name="T64" fmla="*/ 2147483647 w 371"/>
                <a:gd name="T65" fmla="*/ 2147483647 h 114"/>
                <a:gd name="T66" fmla="*/ 2147483647 w 371"/>
                <a:gd name="T67" fmla="*/ 2147483647 h 114"/>
                <a:gd name="T68" fmla="*/ 2147483647 w 371"/>
                <a:gd name="T69" fmla="*/ 2147483647 h 114"/>
                <a:gd name="T70" fmla="*/ 2147483647 w 371"/>
                <a:gd name="T71" fmla="*/ 2147483647 h 114"/>
                <a:gd name="T72" fmla="*/ 2147483647 w 371"/>
                <a:gd name="T73" fmla="*/ 2147483647 h 114"/>
                <a:gd name="T74" fmla="*/ 2147483647 w 371"/>
                <a:gd name="T75" fmla="*/ 2147483647 h 114"/>
                <a:gd name="T76" fmla="*/ 2147483647 w 371"/>
                <a:gd name="T77" fmla="*/ 2147483647 h 114"/>
                <a:gd name="T78" fmla="*/ 2147483647 w 371"/>
                <a:gd name="T79" fmla="*/ 2147483647 h 114"/>
                <a:gd name="T80" fmla="*/ 2147483647 w 371"/>
                <a:gd name="T81" fmla="*/ 2147483647 h 114"/>
                <a:gd name="T82" fmla="*/ 2147483647 w 371"/>
                <a:gd name="T83" fmla="*/ 2147483647 h 114"/>
                <a:gd name="T84" fmla="*/ 2147483647 w 371"/>
                <a:gd name="T85" fmla="*/ 2147483647 h 114"/>
                <a:gd name="T86" fmla="*/ 2147483647 w 371"/>
                <a:gd name="T87" fmla="*/ 2147483647 h 114"/>
                <a:gd name="T88" fmla="*/ 2147483647 w 371"/>
                <a:gd name="T89" fmla="*/ 2147483647 h 114"/>
                <a:gd name="T90" fmla="*/ 2147483647 w 371"/>
                <a:gd name="T91" fmla="*/ 2147483647 h 114"/>
                <a:gd name="T92" fmla="*/ 2147483647 w 371"/>
                <a:gd name="T93" fmla="*/ 2147483647 h 114"/>
                <a:gd name="T94" fmla="*/ 2147483647 w 371"/>
                <a:gd name="T95" fmla="*/ 2147483647 h 114"/>
                <a:gd name="T96" fmla="*/ 2147483647 w 371"/>
                <a:gd name="T97" fmla="*/ 2147483647 h 114"/>
                <a:gd name="T98" fmla="*/ 2147483647 w 371"/>
                <a:gd name="T99" fmla="*/ 0 h 114"/>
                <a:gd name="T100" fmla="*/ 2147483647 w 371"/>
                <a:gd name="T101" fmla="*/ 0 h 114"/>
                <a:gd name="T102" fmla="*/ 2147483647 w 371"/>
                <a:gd name="T103" fmla="*/ 2147483647 h 114"/>
                <a:gd name="T104" fmla="*/ 2147483647 w 371"/>
                <a:gd name="T105" fmla="*/ 2147483647 h 114"/>
                <a:gd name="T106" fmla="*/ 2147483647 w 371"/>
                <a:gd name="T107" fmla="*/ 2147483647 h 114"/>
                <a:gd name="T108" fmla="*/ 2147483647 w 371"/>
                <a:gd name="T109" fmla="*/ 2147483647 h 114"/>
                <a:gd name="T110" fmla="*/ 2147483647 w 371"/>
                <a:gd name="T111" fmla="*/ 2147483647 h 114"/>
                <a:gd name="T112" fmla="*/ 2147483647 w 371"/>
                <a:gd name="T113" fmla="*/ 2147483647 h 114"/>
                <a:gd name="T114" fmla="*/ 2147483647 w 371"/>
                <a:gd name="T115" fmla="*/ 2147483647 h 114"/>
                <a:gd name="T116" fmla="*/ 2147483647 w 371"/>
                <a:gd name="T117" fmla="*/ 2147483647 h 114"/>
                <a:gd name="T118" fmla="*/ 2147483647 w 371"/>
                <a:gd name="T119" fmla="*/ 2147483647 h 114"/>
                <a:gd name="T120" fmla="*/ 2147483647 w 371"/>
                <a:gd name="T121" fmla="*/ 2147483647 h 114"/>
                <a:gd name="T122" fmla="*/ 2147483647 w 371"/>
                <a:gd name="T123" fmla="*/ 2147483647 h 11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1"/>
                <a:gd name="T187" fmla="*/ 0 h 114"/>
                <a:gd name="T188" fmla="*/ 371 w 371"/>
                <a:gd name="T189" fmla="*/ 114 h 11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1" h="114">
                  <a:moveTo>
                    <a:pt x="371" y="28"/>
                  </a:moveTo>
                  <a:lnTo>
                    <a:pt x="369" y="31"/>
                  </a:lnTo>
                  <a:lnTo>
                    <a:pt x="364" y="29"/>
                  </a:lnTo>
                  <a:lnTo>
                    <a:pt x="359" y="26"/>
                  </a:lnTo>
                  <a:lnTo>
                    <a:pt x="354" y="25"/>
                  </a:lnTo>
                  <a:lnTo>
                    <a:pt x="348" y="24"/>
                  </a:lnTo>
                  <a:lnTo>
                    <a:pt x="342" y="24"/>
                  </a:lnTo>
                  <a:lnTo>
                    <a:pt x="338" y="24"/>
                  </a:lnTo>
                  <a:lnTo>
                    <a:pt x="332" y="25"/>
                  </a:lnTo>
                  <a:lnTo>
                    <a:pt x="327" y="28"/>
                  </a:lnTo>
                  <a:lnTo>
                    <a:pt x="303" y="23"/>
                  </a:lnTo>
                  <a:lnTo>
                    <a:pt x="280" y="20"/>
                  </a:lnTo>
                  <a:lnTo>
                    <a:pt x="257" y="17"/>
                  </a:lnTo>
                  <a:lnTo>
                    <a:pt x="234" y="17"/>
                  </a:lnTo>
                  <a:lnTo>
                    <a:pt x="211" y="18"/>
                  </a:lnTo>
                  <a:lnTo>
                    <a:pt x="189" y="23"/>
                  </a:lnTo>
                  <a:lnTo>
                    <a:pt x="167" y="30"/>
                  </a:lnTo>
                  <a:lnTo>
                    <a:pt x="146" y="40"/>
                  </a:lnTo>
                  <a:lnTo>
                    <a:pt x="130" y="46"/>
                  </a:lnTo>
                  <a:lnTo>
                    <a:pt x="113" y="53"/>
                  </a:lnTo>
                  <a:lnTo>
                    <a:pt x="98" y="61"/>
                  </a:lnTo>
                  <a:lnTo>
                    <a:pt x="82" y="70"/>
                  </a:lnTo>
                  <a:lnTo>
                    <a:pt x="67" y="79"/>
                  </a:lnTo>
                  <a:lnTo>
                    <a:pt x="52" y="90"/>
                  </a:lnTo>
                  <a:lnTo>
                    <a:pt x="37" y="99"/>
                  </a:lnTo>
                  <a:lnTo>
                    <a:pt x="22" y="109"/>
                  </a:lnTo>
                  <a:lnTo>
                    <a:pt x="16" y="111"/>
                  </a:lnTo>
                  <a:lnTo>
                    <a:pt x="12" y="113"/>
                  </a:lnTo>
                  <a:lnTo>
                    <a:pt x="6" y="114"/>
                  </a:lnTo>
                  <a:lnTo>
                    <a:pt x="0" y="113"/>
                  </a:lnTo>
                  <a:lnTo>
                    <a:pt x="1" y="106"/>
                  </a:lnTo>
                  <a:lnTo>
                    <a:pt x="6" y="101"/>
                  </a:lnTo>
                  <a:lnTo>
                    <a:pt x="12" y="97"/>
                  </a:lnTo>
                  <a:lnTo>
                    <a:pt x="15" y="90"/>
                  </a:lnTo>
                  <a:lnTo>
                    <a:pt x="21" y="86"/>
                  </a:lnTo>
                  <a:lnTo>
                    <a:pt x="26" y="82"/>
                  </a:lnTo>
                  <a:lnTo>
                    <a:pt x="30" y="78"/>
                  </a:lnTo>
                  <a:lnTo>
                    <a:pt x="35" y="75"/>
                  </a:lnTo>
                  <a:lnTo>
                    <a:pt x="47" y="66"/>
                  </a:lnTo>
                  <a:lnTo>
                    <a:pt x="61" y="58"/>
                  </a:lnTo>
                  <a:lnTo>
                    <a:pt x="76" y="48"/>
                  </a:lnTo>
                  <a:lnTo>
                    <a:pt x="91" y="40"/>
                  </a:lnTo>
                  <a:lnTo>
                    <a:pt x="106" y="33"/>
                  </a:lnTo>
                  <a:lnTo>
                    <a:pt x="122" y="25"/>
                  </a:lnTo>
                  <a:lnTo>
                    <a:pt x="137" y="18"/>
                  </a:lnTo>
                  <a:lnTo>
                    <a:pt x="152" y="13"/>
                  </a:lnTo>
                  <a:lnTo>
                    <a:pt x="171" y="7"/>
                  </a:lnTo>
                  <a:lnTo>
                    <a:pt x="190" y="3"/>
                  </a:lnTo>
                  <a:lnTo>
                    <a:pt x="210" y="1"/>
                  </a:lnTo>
                  <a:lnTo>
                    <a:pt x="231" y="0"/>
                  </a:lnTo>
                  <a:lnTo>
                    <a:pt x="250" y="0"/>
                  </a:lnTo>
                  <a:lnTo>
                    <a:pt x="271" y="1"/>
                  </a:lnTo>
                  <a:lnTo>
                    <a:pt x="290" y="3"/>
                  </a:lnTo>
                  <a:lnTo>
                    <a:pt x="310" y="6"/>
                  </a:lnTo>
                  <a:lnTo>
                    <a:pt x="318" y="6"/>
                  </a:lnTo>
                  <a:lnTo>
                    <a:pt x="327" y="6"/>
                  </a:lnTo>
                  <a:lnTo>
                    <a:pt x="335" y="7"/>
                  </a:lnTo>
                  <a:lnTo>
                    <a:pt x="345" y="8"/>
                  </a:lnTo>
                  <a:lnTo>
                    <a:pt x="353" y="12"/>
                  </a:lnTo>
                  <a:lnTo>
                    <a:pt x="359" y="16"/>
                  </a:lnTo>
                  <a:lnTo>
                    <a:pt x="366" y="21"/>
                  </a:lnTo>
                  <a:lnTo>
                    <a:pt x="371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DD605B82-E209-2248-8E6B-62E3CF691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3933825"/>
              <a:ext cx="577850" cy="495300"/>
            </a:xfrm>
            <a:custGeom>
              <a:avLst/>
              <a:gdLst>
                <a:gd name="T0" fmla="*/ 2147483647 w 728"/>
                <a:gd name="T1" fmla="*/ 0 h 624"/>
                <a:gd name="T2" fmla="*/ 2147483647 w 728"/>
                <a:gd name="T3" fmla="*/ 2147483647 h 624"/>
                <a:gd name="T4" fmla="*/ 2147483647 w 728"/>
                <a:gd name="T5" fmla="*/ 2147483647 h 624"/>
                <a:gd name="T6" fmla="*/ 2147483647 w 728"/>
                <a:gd name="T7" fmla="*/ 2147483647 h 624"/>
                <a:gd name="T8" fmla="*/ 2147483647 w 728"/>
                <a:gd name="T9" fmla="*/ 2147483647 h 624"/>
                <a:gd name="T10" fmla="*/ 2147483647 w 728"/>
                <a:gd name="T11" fmla="*/ 2147483647 h 624"/>
                <a:gd name="T12" fmla="*/ 2147483647 w 728"/>
                <a:gd name="T13" fmla="*/ 2147483647 h 624"/>
                <a:gd name="T14" fmla="*/ 2147483647 w 728"/>
                <a:gd name="T15" fmla="*/ 2147483647 h 624"/>
                <a:gd name="T16" fmla="*/ 2147483647 w 728"/>
                <a:gd name="T17" fmla="*/ 2147483647 h 624"/>
                <a:gd name="T18" fmla="*/ 2147483647 w 728"/>
                <a:gd name="T19" fmla="*/ 2147483647 h 624"/>
                <a:gd name="T20" fmla="*/ 2147483647 w 728"/>
                <a:gd name="T21" fmla="*/ 2147483647 h 624"/>
                <a:gd name="T22" fmla="*/ 2147483647 w 728"/>
                <a:gd name="T23" fmla="*/ 2147483647 h 624"/>
                <a:gd name="T24" fmla="*/ 2147483647 w 728"/>
                <a:gd name="T25" fmla="*/ 2147483647 h 624"/>
                <a:gd name="T26" fmla="*/ 2147483647 w 728"/>
                <a:gd name="T27" fmla="*/ 2147483647 h 624"/>
                <a:gd name="T28" fmla="*/ 2147483647 w 728"/>
                <a:gd name="T29" fmla="*/ 2147483647 h 624"/>
                <a:gd name="T30" fmla="*/ 2147483647 w 728"/>
                <a:gd name="T31" fmla="*/ 2147483647 h 624"/>
                <a:gd name="T32" fmla="*/ 2147483647 w 728"/>
                <a:gd name="T33" fmla="*/ 2147483647 h 624"/>
                <a:gd name="T34" fmla="*/ 2147483647 w 728"/>
                <a:gd name="T35" fmla="*/ 2147483647 h 624"/>
                <a:gd name="T36" fmla="*/ 2147483647 w 728"/>
                <a:gd name="T37" fmla="*/ 2147483647 h 624"/>
                <a:gd name="T38" fmla="*/ 2147483647 w 728"/>
                <a:gd name="T39" fmla="*/ 2147483647 h 624"/>
                <a:gd name="T40" fmla="*/ 2147483647 w 728"/>
                <a:gd name="T41" fmla="*/ 2147483647 h 624"/>
                <a:gd name="T42" fmla="*/ 2147483647 w 728"/>
                <a:gd name="T43" fmla="*/ 2147483647 h 624"/>
                <a:gd name="T44" fmla="*/ 2147483647 w 728"/>
                <a:gd name="T45" fmla="*/ 2147483647 h 624"/>
                <a:gd name="T46" fmla="*/ 2147483647 w 728"/>
                <a:gd name="T47" fmla="*/ 2147483647 h 624"/>
                <a:gd name="T48" fmla="*/ 2147483647 w 728"/>
                <a:gd name="T49" fmla="*/ 2147483647 h 624"/>
                <a:gd name="T50" fmla="*/ 2147483647 w 728"/>
                <a:gd name="T51" fmla="*/ 2147483647 h 624"/>
                <a:gd name="T52" fmla="*/ 2147483647 w 728"/>
                <a:gd name="T53" fmla="*/ 2147483647 h 624"/>
                <a:gd name="T54" fmla="*/ 2147483647 w 728"/>
                <a:gd name="T55" fmla="*/ 2147483647 h 624"/>
                <a:gd name="T56" fmla="*/ 2147483647 w 728"/>
                <a:gd name="T57" fmla="*/ 2147483647 h 624"/>
                <a:gd name="T58" fmla="*/ 2147483647 w 728"/>
                <a:gd name="T59" fmla="*/ 2147483647 h 624"/>
                <a:gd name="T60" fmla="*/ 2147483647 w 728"/>
                <a:gd name="T61" fmla="*/ 2147483647 h 624"/>
                <a:gd name="T62" fmla="*/ 2147483647 w 728"/>
                <a:gd name="T63" fmla="*/ 2147483647 h 624"/>
                <a:gd name="T64" fmla="*/ 2147483647 w 728"/>
                <a:gd name="T65" fmla="*/ 2147483647 h 624"/>
                <a:gd name="T66" fmla="*/ 2147483647 w 728"/>
                <a:gd name="T67" fmla="*/ 2147483647 h 624"/>
                <a:gd name="T68" fmla="*/ 2147483647 w 728"/>
                <a:gd name="T69" fmla="*/ 2147483647 h 624"/>
                <a:gd name="T70" fmla="*/ 2147483647 w 728"/>
                <a:gd name="T71" fmla="*/ 2147483647 h 624"/>
                <a:gd name="T72" fmla="*/ 2147483647 w 728"/>
                <a:gd name="T73" fmla="*/ 2147483647 h 624"/>
                <a:gd name="T74" fmla="*/ 0 w 728"/>
                <a:gd name="T75" fmla="*/ 2147483647 h 624"/>
                <a:gd name="T76" fmla="*/ 2147483647 w 728"/>
                <a:gd name="T77" fmla="*/ 2147483647 h 624"/>
                <a:gd name="T78" fmla="*/ 2147483647 w 728"/>
                <a:gd name="T79" fmla="*/ 2147483647 h 624"/>
                <a:gd name="T80" fmla="*/ 2147483647 w 728"/>
                <a:gd name="T81" fmla="*/ 2147483647 h 624"/>
                <a:gd name="T82" fmla="*/ 2147483647 w 728"/>
                <a:gd name="T83" fmla="*/ 2147483647 h 624"/>
                <a:gd name="T84" fmla="*/ 2147483647 w 728"/>
                <a:gd name="T85" fmla="*/ 2147483647 h 624"/>
                <a:gd name="T86" fmla="*/ 2147483647 w 728"/>
                <a:gd name="T87" fmla="*/ 2147483647 h 624"/>
                <a:gd name="T88" fmla="*/ 2147483647 w 728"/>
                <a:gd name="T89" fmla="*/ 2147483647 h 624"/>
                <a:gd name="T90" fmla="*/ 2147483647 w 728"/>
                <a:gd name="T91" fmla="*/ 2147483647 h 624"/>
                <a:gd name="T92" fmla="*/ 2147483647 w 728"/>
                <a:gd name="T93" fmla="*/ 2147483647 h 624"/>
                <a:gd name="T94" fmla="*/ 2147483647 w 728"/>
                <a:gd name="T95" fmla="*/ 2147483647 h 624"/>
                <a:gd name="T96" fmla="*/ 2147483647 w 728"/>
                <a:gd name="T97" fmla="*/ 2147483647 h 624"/>
                <a:gd name="T98" fmla="*/ 2147483647 w 728"/>
                <a:gd name="T99" fmla="*/ 0 h 6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28"/>
                <a:gd name="T151" fmla="*/ 0 h 624"/>
                <a:gd name="T152" fmla="*/ 728 w 728"/>
                <a:gd name="T153" fmla="*/ 624 h 62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28" h="624">
                  <a:moveTo>
                    <a:pt x="364" y="77"/>
                  </a:moveTo>
                  <a:lnTo>
                    <a:pt x="387" y="0"/>
                  </a:lnTo>
                  <a:lnTo>
                    <a:pt x="399" y="79"/>
                  </a:lnTo>
                  <a:lnTo>
                    <a:pt x="433" y="5"/>
                  </a:lnTo>
                  <a:lnTo>
                    <a:pt x="432" y="85"/>
                  </a:lnTo>
                  <a:lnTo>
                    <a:pt x="477" y="14"/>
                  </a:lnTo>
                  <a:lnTo>
                    <a:pt x="466" y="93"/>
                  </a:lnTo>
                  <a:lnTo>
                    <a:pt x="519" y="29"/>
                  </a:lnTo>
                  <a:lnTo>
                    <a:pt x="497" y="106"/>
                  </a:lnTo>
                  <a:lnTo>
                    <a:pt x="559" y="47"/>
                  </a:lnTo>
                  <a:lnTo>
                    <a:pt x="524" y="122"/>
                  </a:lnTo>
                  <a:lnTo>
                    <a:pt x="596" y="71"/>
                  </a:lnTo>
                  <a:lnTo>
                    <a:pt x="551" y="140"/>
                  </a:lnTo>
                  <a:lnTo>
                    <a:pt x="629" y="98"/>
                  </a:lnTo>
                  <a:lnTo>
                    <a:pt x="574" y="162"/>
                  </a:lnTo>
                  <a:lnTo>
                    <a:pt x="658" y="128"/>
                  </a:lnTo>
                  <a:lnTo>
                    <a:pt x="595" y="186"/>
                  </a:lnTo>
                  <a:lnTo>
                    <a:pt x="683" y="161"/>
                  </a:lnTo>
                  <a:lnTo>
                    <a:pt x="611" y="212"/>
                  </a:lnTo>
                  <a:lnTo>
                    <a:pt x="702" y="197"/>
                  </a:lnTo>
                  <a:lnTo>
                    <a:pt x="623" y="239"/>
                  </a:lnTo>
                  <a:lnTo>
                    <a:pt x="717" y="234"/>
                  </a:lnTo>
                  <a:lnTo>
                    <a:pt x="631" y="268"/>
                  </a:lnTo>
                  <a:lnTo>
                    <a:pt x="725" y="273"/>
                  </a:lnTo>
                  <a:lnTo>
                    <a:pt x="636" y="297"/>
                  </a:lnTo>
                  <a:lnTo>
                    <a:pt x="728" y="312"/>
                  </a:lnTo>
                  <a:lnTo>
                    <a:pt x="636" y="327"/>
                  </a:lnTo>
                  <a:lnTo>
                    <a:pt x="725" y="351"/>
                  </a:lnTo>
                  <a:lnTo>
                    <a:pt x="631" y="356"/>
                  </a:lnTo>
                  <a:lnTo>
                    <a:pt x="717" y="389"/>
                  </a:lnTo>
                  <a:lnTo>
                    <a:pt x="623" y="384"/>
                  </a:lnTo>
                  <a:lnTo>
                    <a:pt x="702" y="427"/>
                  </a:lnTo>
                  <a:lnTo>
                    <a:pt x="611" y="412"/>
                  </a:lnTo>
                  <a:lnTo>
                    <a:pt x="683" y="463"/>
                  </a:lnTo>
                  <a:lnTo>
                    <a:pt x="595" y="437"/>
                  </a:lnTo>
                  <a:lnTo>
                    <a:pt x="658" y="496"/>
                  </a:lnTo>
                  <a:lnTo>
                    <a:pt x="574" y="462"/>
                  </a:lnTo>
                  <a:lnTo>
                    <a:pt x="629" y="526"/>
                  </a:lnTo>
                  <a:lnTo>
                    <a:pt x="551" y="482"/>
                  </a:lnTo>
                  <a:lnTo>
                    <a:pt x="596" y="553"/>
                  </a:lnTo>
                  <a:lnTo>
                    <a:pt x="524" y="502"/>
                  </a:lnTo>
                  <a:lnTo>
                    <a:pt x="559" y="576"/>
                  </a:lnTo>
                  <a:lnTo>
                    <a:pt x="497" y="518"/>
                  </a:lnTo>
                  <a:lnTo>
                    <a:pt x="519" y="595"/>
                  </a:lnTo>
                  <a:lnTo>
                    <a:pt x="466" y="529"/>
                  </a:lnTo>
                  <a:lnTo>
                    <a:pt x="477" y="609"/>
                  </a:lnTo>
                  <a:lnTo>
                    <a:pt x="432" y="539"/>
                  </a:lnTo>
                  <a:lnTo>
                    <a:pt x="433" y="619"/>
                  </a:lnTo>
                  <a:lnTo>
                    <a:pt x="399" y="544"/>
                  </a:lnTo>
                  <a:lnTo>
                    <a:pt x="387" y="624"/>
                  </a:lnTo>
                  <a:lnTo>
                    <a:pt x="364" y="547"/>
                  </a:lnTo>
                  <a:lnTo>
                    <a:pt x="342" y="624"/>
                  </a:lnTo>
                  <a:lnTo>
                    <a:pt x="331" y="544"/>
                  </a:lnTo>
                  <a:lnTo>
                    <a:pt x="296" y="619"/>
                  </a:lnTo>
                  <a:lnTo>
                    <a:pt x="296" y="539"/>
                  </a:lnTo>
                  <a:lnTo>
                    <a:pt x="253" y="609"/>
                  </a:lnTo>
                  <a:lnTo>
                    <a:pt x="264" y="529"/>
                  </a:lnTo>
                  <a:lnTo>
                    <a:pt x="210" y="595"/>
                  </a:lnTo>
                  <a:lnTo>
                    <a:pt x="233" y="518"/>
                  </a:lnTo>
                  <a:lnTo>
                    <a:pt x="170" y="576"/>
                  </a:lnTo>
                  <a:lnTo>
                    <a:pt x="204" y="502"/>
                  </a:lnTo>
                  <a:lnTo>
                    <a:pt x="133" y="553"/>
                  </a:lnTo>
                  <a:lnTo>
                    <a:pt x="178" y="482"/>
                  </a:lnTo>
                  <a:lnTo>
                    <a:pt x="99" y="526"/>
                  </a:lnTo>
                  <a:lnTo>
                    <a:pt x="155" y="462"/>
                  </a:lnTo>
                  <a:lnTo>
                    <a:pt x="71" y="496"/>
                  </a:lnTo>
                  <a:lnTo>
                    <a:pt x="134" y="437"/>
                  </a:lnTo>
                  <a:lnTo>
                    <a:pt x="45" y="463"/>
                  </a:lnTo>
                  <a:lnTo>
                    <a:pt x="118" y="412"/>
                  </a:lnTo>
                  <a:lnTo>
                    <a:pt x="26" y="427"/>
                  </a:lnTo>
                  <a:lnTo>
                    <a:pt x="105" y="384"/>
                  </a:lnTo>
                  <a:lnTo>
                    <a:pt x="12" y="389"/>
                  </a:lnTo>
                  <a:lnTo>
                    <a:pt x="96" y="356"/>
                  </a:lnTo>
                  <a:lnTo>
                    <a:pt x="4" y="351"/>
                  </a:lnTo>
                  <a:lnTo>
                    <a:pt x="93" y="327"/>
                  </a:lnTo>
                  <a:lnTo>
                    <a:pt x="0" y="312"/>
                  </a:lnTo>
                  <a:lnTo>
                    <a:pt x="93" y="297"/>
                  </a:lnTo>
                  <a:lnTo>
                    <a:pt x="4" y="273"/>
                  </a:lnTo>
                  <a:lnTo>
                    <a:pt x="96" y="268"/>
                  </a:lnTo>
                  <a:lnTo>
                    <a:pt x="12" y="234"/>
                  </a:lnTo>
                  <a:lnTo>
                    <a:pt x="105" y="239"/>
                  </a:lnTo>
                  <a:lnTo>
                    <a:pt x="26" y="197"/>
                  </a:lnTo>
                  <a:lnTo>
                    <a:pt x="118" y="212"/>
                  </a:lnTo>
                  <a:lnTo>
                    <a:pt x="45" y="161"/>
                  </a:lnTo>
                  <a:lnTo>
                    <a:pt x="134" y="186"/>
                  </a:lnTo>
                  <a:lnTo>
                    <a:pt x="71" y="128"/>
                  </a:lnTo>
                  <a:lnTo>
                    <a:pt x="155" y="162"/>
                  </a:lnTo>
                  <a:lnTo>
                    <a:pt x="99" y="98"/>
                  </a:lnTo>
                  <a:lnTo>
                    <a:pt x="178" y="140"/>
                  </a:lnTo>
                  <a:lnTo>
                    <a:pt x="133" y="71"/>
                  </a:lnTo>
                  <a:lnTo>
                    <a:pt x="204" y="122"/>
                  </a:lnTo>
                  <a:lnTo>
                    <a:pt x="170" y="47"/>
                  </a:lnTo>
                  <a:lnTo>
                    <a:pt x="233" y="106"/>
                  </a:lnTo>
                  <a:lnTo>
                    <a:pt x="210" y="29"/>
                  </a:lnTo>
                  <a:lnTo>
                    <a:pt x="264" y="93"/>
                  </a:lnTo>
                  <a:lnTo>
                    <a:pt x="253" y="14"/>
                  </a:lnTo>
                  <a:lnTo>
                    <a:pt x="296" y="85"/>
                  </a:lnTo>
                  <a:lnTo>
                    <a:pt x="296" y="5"/>
                  </a:lnTo>
                  <a:lnTo>
                    <a:pt x="331" y="79"/>
                  </a:lnTo>
                  <a:lnTo>
                    <a:pt x="342" y="0"/>
                  </a:lnTo>
                  <a:lnTo>
                    <a:pt x="364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C232A335-752C-CE4D-8CF4-3A9B14A5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138" y="5219700"/>
              <a:ext cx="328612" cy="325438"/>
            </a:xfrm>
            <a:custGeom>
              <a:avLst/>
              <a:gdLst>
                <a:gd name="T0" fmla="*/ 2147483647 w 415"/>
                <a:gd name="T1" fmla="*/ 2147483647 h 409"/>
                <a:gd name="T2" fmla="*/ 2147483647 w 415"/>
                <a:gd name="T3" fmla="*/ 2147483647 h 409"/>
                <a:gd name="T4" fmla="*/ 2147483647 w 415"/>
                <a:gd name="T5" fmla="*/ 2147483647 h 409"/>
                <a:gd name="T6" fmla="*/ 2147483647 w 415"/>
                <a:gd name="T7" fmla="*/ 2147483647 h 409"/>
                <a:gd name="T8" fmla="*/ 2147483647 w 415"/>
                <a:gd name="T9" fmla="*/ 2147483647 h 409"/>
                <a:gd name="T10" fmla="*/ 2147483647 w 415"/>
                <a:gd name="T11" fmla="*/ 2147483647 h 409"/>
                <a:gd name="T12" fmla="*/ 2147483647 w 415"/>
                <a:gd name="T13" fmla="*/ 2147483647 h 409"/>
                <a:gd name="T14" fmla="*/ 2147483647 w 415"/>
                <a:gd name="T15" fmla="*/ 2147483647 h 409"/>
                <a:gd name="T16" fmla="*/ 2147483647 w 415"/>
                <a:gd name="T17" fmla="*/ 2147483647 h 409"/>
                <a:gd name="T18" fmla="*/ 2147483647 w 415"/>
                <a:gd name="T19" fmla="*/ 2147483647 h 409"/>
                <a:gd name="T20" fmla="*/ 2147483647 w 415"/>
                <a:gd name="T21" fmla="*/ 2147483647 h 409"/>
                <a:gd name="T22" fmla="*/ 2147483647 w 415"/>
                <a:gd name="T23" fmla="*/ 2147483647 h 409"/>
                <a:gd name="T24" fmla="*/ 2147483647 w 415"/>
                <a:gd name="T25" fmla="*/ 2147483647 h 409"/>
                <a:gd name="T26" fmla="*/ 2147483647 w 415"/>
                <a:gd name="T27" fmla="*/ 2147483647 h 409"/>
                <a:gd name="T28" fmla="*/ 2147483647 w 415"/>
                <a:gd name="T29" fmla="*/ 2147483647 h 409"/>
                <a:gd name="T30" fmla="*/ 2147483647 w 415"/>
                <a:gd name="T31" fmla="*/ 2147483647 h 409"/>
                <a:gd name="T32" fmla="*/ 2147483647 w 415"/>
                <a:gd name="T33" fmla="*/ 2147483647 h 409"/>
                <a:gd name="T34" fmla="*/ 2147483647 w 415"/>
                <a:gd name="T35" fmla="*/ 2147483647 h 409"/>
                <a:gd name="T36" fmla="*/ 2147483647 w 415"/>
                <a:gd name="T37" fmla="*/ 2147483647 h 409"/>
                <a:gd name="T38" fmla="*/ 2147483647 w 415"/>
                <a:gd name="T39" fmla="*/ 2147483647 h 409"/>
                <a:gd name="T40" fmla="*/ 2147483647 w 415"/>
                <a:gd name="T41" fmla="*/ 2147483647 h 409"/>
                <a:gd name="T42" fmla="*/ 2147483647 w 415"/>
                <a:gd name="T43" fmla="*/ 2147483647 h 409"/>
                <a:gd name="T44" fmla="*/ 2147483647 w 415"/>
                <a:gd name="T45" fmla="*/ 2147483647 h 409"/>
                <a:gd name="T46" fmla="*/ 2147483647 w 415"/>
                <a:gd name="T47" fmla="*/ 2147483647 h 409"/>
                <a:gd name="T48" fmla="*/ 2147483647 w 415"/>
                <a:gd name="T49" fmla="*/ 2147483647 h 409"/>
                <a:gd name="T50" fmla="*/ 2147483647 w 415"/>
                <a:gd name="T51" fmla="*/ 2147483647 h 409"/>
                <a:gd name="T52" fmla="*/ 2147483647 w 415"/>
                <a:gd name="T53" fmla="*/ 2147483647 h 409"/>
                <a:gd name="T54" fmla="*/ 2147483647 w 415"/>
                <a:gd name="T55" fmla="*/ 2147483647 h 409"/>
                <a:gd name="T56" fmla="*/ 2147483647 w 415"/>
                <a:gd name="T57" fmla="*/ 2147483647 h 409"/>
                <a:gd name="T58" fmla="*/ 2147483647 w 415"/>
                <a:gd name="T59" fmla="*/ 2147483647 h 409"/>
                <a:gd name="T60" fmla="*/ 2147483647 w 415"/>
                <a:gd name="T61" fmla="*/ 2147483647 h 409"/>
                <a:gd name="T62" fmla="*/ 2147483647 w 415"/>
                <a:gd name="T63" fmla="*/ 2147483647 h 409"/>
                <a:gd name="T64" fmla="*/ 2147483647 w 415"/>
                <a:gd name="T65" fmla="*/ 2147483647 h 409"/>
                <a:gd name="T66" fmla="*/ 2147483647 w 415"/>
                <a:gd name="T67" fmla="*/ 2147483647 h 409"/>
                <a:gd name="T68" fmla="*/ 2147483647 w 415"/>
                <a:gd name="T69" fmla="*/ 2147483647 h 409"/>
                <a:gd name="T70" fmla="*/ 2147483647 w 415"/>
                <a:gd name="T71" fmla="*/ 2147483647 h 409"/>
                <a:gd name="T72" fmla="*/ 2147483647 w 415"/>
                <a:gd name="T73" fmla="*/ 2147483647 h 409"/>
                <a:gd name="T74" fmla="*/ 2147483647 w 415"/>
                <a:gd name="T75" fmla="*/ 2147483647 h 409"/>
                <a:gd name="T76" fmla="*/ 2147483647 w 415"/>
                <a:gd name="T77" fmla="*/ 2147483647 h 409"/>
                <a:gd name="T78" fmla="*/ 2147483647 w 415"/>
                <a:gd name="T79" fmla="*/ 2147483647 h 409"/>
                <a:gd name="T80" fmla="*/ 2147483647 w 415"/>
                <a:gd name="T81" fmla="*/ 2147483647 h 409"/>
                <a:gd name="T82" fmla="*/ 2147483647 w 415"/>
                <a:gd name="T83" fmla="*/ 2147483647 h 409"/>
                <a:gd name="T84" fmla="*/ 2147483647 w 415"/>
                <a:gd name="T85" fmla="*/ 2147483647 h 409"/>
                <a:gd name="T86" fmla="*/ 2147483647 w 415"/>
                <a:gd name="T87" fmla="*/ 2147483647 h 409"/>
                <a:gd name="T88" fmla="*/ 2147483647 w 415"/>
                <a:gd name="T89" fmla="*/ 2147483647 h 409"/>
                <a:gd name="T90" fmla="*/ 2147483647 w 415"/>
                <a:gd name="T91" fmla="*/ 2147483647 h 409"/>
                <a:gd name="T92" fmla="*/ 2147483647 w 415"/>
                <a:gd name="T93" fmla="*/ 2147483647 h 409"/>
                <a:gd name="T94" fmla="*/ 2147483647 w 415"/>
                <a:gd name="T95" fmla="*/ 2147483647 h 409"/>
                <a:gd name="T96" fmla="*/ 2147483647 w 415"/>
                <a:gd name="T97" fmla="*/ 0 h 409"/>
                <a:gd name="T98" fmla="*/ 2147483647 w 415"/>
                <a:gd name="T99" fmla="*/ 2147483647 h 409"/>
                <a:gd name="T100" fmla="*/ 2147483647 w 415"/>
                <a:gd name="T101" fmla="*/ 2147483647 h 409"/>
                <a:gd name="T102" fmla="*/ 2147483647 w 415"/>
                <a:gd name="T103" fmla="*/ 2147483647 h 409"/>
                <a:gd name="T104" fmla="*/ 2147483647 w 415"/>
                <a:gd name="T105" fmla="*/ 2147483647 h 409"/>
                <a:gd name="T106" fmla="*/ 2147483647 w 415"/>
                <a:gd name="T107" fmla="*/ 2147483647 h 409"/>
                <a:gd name="T108" fmla="*/ 2147483647 w 415"/>
                <a:gd name="T109" fmla="*/ 2147483647 h 409"/>
                <a:gd name="T110" fmla="*/ 2147483647 w 415"/>
                <a:gd name="T111" fmla="*/ 2147483647 h 409"/>
                <a:gd name="T112" fmla="*/ 0 w 415"/>
                <a:gd name="T113" fmla="*/ 2147483647 h 409"/>
                <a:gd name="T114" fmla="*/ 0 w 415"/>
                <a:gd name="T115" fmla="*/ 2147483647 h 409"/>
                <a:gd name="T116" fmla="*/ 2147483647 w 415"/>
                <a:gd name="T117" fmla="*/ 2147483647 h 409"/>
                <a:gd name="T118" fmla="*/ 2147483647 w 415"/>
                <a:gd name="T119" fmla="*/ 2147483647 h 409"/>
                <a:gd name="T120" fmla="*/ 2147483647 w 415"/>
                <a:gd name="T121" fmla="*/ 2147483647 h 4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15"/>
                <a:gd name="T184" fmla="*/ 0 h 409"/>
                <a:gd name="T185" fmla="*/ 415 w 415"/>
                <a:gd name="T186" fmla="*/ 409 h 4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15" h="409">
                  <a:moveTo>
                    <a:pt x="65" y="289"/>
                  </a:moveTo>
                  <a:lnTo>
                    <a:pt x="101" y="321"/>
                  </a:lnTo>
                  <a:lnTo>
                    <a:pt x="120" y="332"/>
                  </a:lnTo>
                  <a:lnTo>
                    <a:pt x="131" y="329"/>
                  </a:lnTo>
                  <a:lnTo>
                    <a:pt x="134" y="316"/>
                  </a:lnTo>
                  <a:lnTo>
                    <a:pt x="139" y="299"/>
                  </a:lnTo>
                  <a:lnTo>
                    <a:pt x="148" y="283"/>
                  </a:lnTo>
                  <a:lnTo>
                    <a:pt x="166" y="275"/>
                  </a:lnTo>
                  <a:lnTo>
                    <a:pt x="200" y="279"/>
                  </a:lnTo>
                  <a:lnTo>
                    <a:pt x="238" y="291"/>
                  </a:lnTo>
                  <a:lnTo>
                    <a:pt x="266" y="299"/>
                  </a:lnTo>
                  <a:lnTo>
                    <a:pt x="287" y="306"/>
                  </a:lnTo>
                  <a:lnTo>
                    <a:pt x="303" y="313"/>
                  </a:lnTo>
                  <a:lnTo>
                    <a:pt x="315" y="320"/>
                  </a:lnTo>
                  <a:lnTo>
                    <a:pt x="324" y="328"/>
                  </a:lnTo>
                  <a:lnTo>
                    <a:pt x="332" y="339"/>
                  </a:lnTo>
                  <a:lnTo>
                    <a:pt x="342" y="354"/>
                  </a:lnTo>
                  <a:lnTo>
                    <a:pt x="353" y="369"/>
                  </a:lnTo>
                  <a:lnTo>
                    <a:pt x="362" y="382"/>
                  </a:lnTo>
                  <a:lnTo>
                    <a:pt x="370" y="391"/>
                  </a:lnTo>
                  <a:lnTo>
                    <a:pt x="377" y="399"/>
                  </a:lnTo>
                  <a:lnTo>
                    <a:pt x="383" y="404"/>
                  </a:lnTo>
                  <a:lnTo>
                    <a:pt x="387" y="407"/>
                  </a:lnTo>
                  <a:lnTo>
                    <a:pt x="390" y="409"/>
                  </a:lnTo>
                  <a:lnTo>
                    <a:pt x="391" y="409"/>
                  </a:lnTo>
                  <a:lnTo>
                    <a:pt x="393" y="407"/>
                  </a:lnTo>
                  <a:lnTo>
                    <a:pt x="397" y="399"/>
                  </a:lnTo>
                  <a:lnTo>
                    <a:pt x="402" y="389"/>
                  </a:lnTo>
                  <a:lnTo>
                    <a:pt x="409" y="374"/>
                  </a:lnTo>
                  <a:lnTo>
                    <a:pt x="413" y="358"/>
                  </a:lnTo>
                  <a:lnTo>
                    <a:pt x="415" y="340"/>
                  </a:lnTo>
                  <a:lnTo>
                    <a:pt x="413" y="322"/>
                  </a:lnTo>
                  <a:lnTo>
                    <a:pt x="406" y="304"/>
                  </a:lnTo>
                  <a:lnTo>
                    <a:pt x="393" y="283"/>
                  </a:lnTo>
                  <a:lnTo>
                    <a:pt x="378" y="256"/>
                  </a:lnTo>
                  <a:lnTo>
                    <a:pt x="361" y="226"/>
                  </a:lnTo>
                  <a:lnTo>
                    <a:pt x="341" y="195"/>
                  </a:lnTo>
                  <a:lnTo>
                    <a:pt x="322" y="164"/>
                  </a:lnTo>
                  <a:lnTo>
                    <a:pt x="302" y="134"/>
                  </a:lnTo>
                  <a:lnTo>
                    <a:pt x="283" y="109"/>
                  </a:lnTo>
                  <a:lnTo>
                    <a:pt x="264" y="88"/>
                  </a:lnTo>
                  <a:lnTo>
                    <a:pt x="243" y="71"/>
                  </a:lnTo>
                  <a:lnTo>
                    <a:pt x="218" y="56"/>
                  </a:lnTo>
                  <a:lnTo>
                    <a:pt x="189" y="40"/>
                  </a:lnTo>
                  <a:lnTo>
                    <a:pt x="160" y="27"/>
                  </a:lnTo>
                  <a:lnTo>
                    <a:pt x="133" y="16"/>
                  </a:lnTo>
                  <a:lnTo>
                    <a:pt x="111" y="8"/>
                  </a:lnTo>
                  <a:lnTo>
                    <a:pt x="96" y="2"/>
                  </a:lnTo>
                  <a:lnTo>
                    <a:pt x="90" y="0"/>
                  </a:lnTo>
                  <a:lnTo>
                    <a:pt x="117" y="116"/>
                  </a:lnTo>
                  <a:lnTo>
                    <a:pt x="119" y="160"/>
                  </a:lnTo>
                  <a:lnTo>
                    <a:pt x="71" y="119"/>
                  </a:lnTo>
                  <a:lnTo>
                    <a:pt x="25" y="144"/>
                  </a:lnTo>
                  <a:lnTo>
                    <a:pt x="21" y="145"/>
                  </a:lnTo>
                  <a:lnTo>
                    <a:pt x="14" y="149"/>
                  </a:lnTo>
                  <a:lnTo>
                    <a:pt x="6" y="159"/>
                  </a:lnTo>
                  <a:lnTo>
                    <a:pt x="0" y="172"/>
                  </a:lnTo>
                  <a:lnTo>
                    <a:pt x="0" y="191"/>
                  </a:lnTo>
                  <a:lnTo>
                    <a:pt x="10" y="216"/>
                  </a:lnTo>
                  <a:lnTo>
                    <a:pt x="29" y="248"/>
                  </a:lnTo>
                  <a:lnTo>
                    <a:pt x="65" y="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FE37F704-F7A7-CA40-B34B-81A9D150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1050" y="4464050"/>
              <a:ext cx="331787" cy="592138"/>
            </a:xfrm>
            <a:custGeom>
              <a:avLst/>
              <a:gdLst>
                <a:gd name="T0" fmla="*/ 2147483647 w 419"/>
                <a:gd name="T1" fmla="*/ 2147483647 h 744"/>
                <a:gd name="T2" fmla="*/ 2147483647 w 419"/>
                <a:gd name="T3" fmla="*/ 2147483647 h 744"/>
                <a:gd name="T4" fmla="*/ 2147483647 w 419"/>
                <a:gd name="T5" fmla="*/ 2147483647 h 744"/>
                <a:gd name="T6" fmla="*/ 2147483647 w 419"/>
                <a:gd name="T7" fmla="*/ 2147483647 h 744"/>
                <a:gd name="T8" fmla="*/ 2147483647 w 419"/>
                <a:gd name="T9" fmla="*/ 2147483647 h 744"/>
                <a:gd name="T10" fmla="*/ 2147483647 w 419"/>
                <a:gd name="T11" fmla="*/ 2147483647 h 744"/>
                <a:gd name="T12" fmla="*/ 2147483647 w 419"/>
                <a:gd name="T13" fmla="*/ 2147483647 h 744"/>
                <a:gd name="T14" fmla="*/ 2147483647 w 419"/>
                <a:gd name="T15" fmla="*/ 2147483647 h 744"/>
                <a:gd name="T16" fmla="*/ 2147483647 w 419"/>
                <a:gd name="T17" fmla="*/ 2147483647 h 744"/>
                <a:gd name="T18" fmla="*/ 2147483647 w 419"/>
                <a:gd name="T19" fmla="*/ 2147483647 h 744"/>
                <a:gd name="T20" fmla="*/ 2147483647 w 419"/>
                <a:gd name="T21" fmla="*/ 2147483647 h 744"/>
                <a:gd name="T22" fmla="*/ 2147483647 w 419"/>
                <a:gd name="T23" fmla="*/ 2147483647 h 744"/>
                <a:gd name="T24" fmla="*/ 2147483647 w 419"/>
                <a:gd name="T25" fmla="*/ 2147483647 h 744"/>
                <a:gd name="T26" fmla="*/ 2147483647 w 419"/>
                <a:gd name="T27" fmla="*/ 2147483647 h 744"/>
                <a:gd name="T28" fmla="*/ 2147483647 w 419"/>
                <a:gd name="T29" fmla="*/ 2147483647 h 744"/>
                <a:gd name="T30" fmla="*/ 2147483647 w 419"/>
                <a:gd name="T31" fmla="*/ 2147483647 h 744"/>
                <a:gd name="T32" fmla="*/ 2147483647 w 419"/>
                <a:gd name="T33" fmla="*/ 2147483647 h 744"/>
                <a:gd name="T34" fmla="*/ 2147483647 w 419"/>
                <a:gd name="T35" fmla="*/ 2147483647 h 744"/>
                <a:gd name="T36" fmla="*/ 2147483647 w 419"/>
                <a:gd name="T37" fmla="*/ 2147483647 h 744"/>
                <a:gd name="T38" fmla="*/ 2147483647 w 419"/>
                <a:gd name="T39" fmla="*/ 2147483647 h 744"/>
                <a:gd name="T40" fmla="*/ 2147483647 w 419"/>
                <a:gd name="T41" fmla="*/ 2147483647 h 744"/>
                <a:gd name="T42" fmla="*/ 2147483647 w 419"/>
                <a:gd name="T43" fmla="*/ 2147483647 h 744"/>
                <a:gd name="T44" fmla="*/ 2147483647 w 419"/>
                <a:gd name="T45" fmla="*/ 2147483647 h 744"/>
                <a:gd name="T46" fmla="*/ 2147483647 w 419"/>
                <a:gd name="T47" fmla="*/ 2147483647 h 744"/>
                <a:gd name="T48" fmla="*/ 2147483647 w 419"/>
                <a:gd name="T49" fmla="*/ 2147483647 h 744"/>
                <a:gd name="T50" fmla="*/ 2147483647 w 419"/>
                <a:gd name="T51" fmla="*/ 2147483647 h 744"/>
                <a:gd name="T52" fmla="*/ 2147483647 w 419"/>
                <a:gd name="T53" fmla="*/ 2147483647 h 744"/>
                <a:gd name="T54" fmla="*/ 2147483647 w 419"/>
                <a:gd name="T55" fmla="*/ 2147483647 h 744"/>
                <a:gd name="T56" fmla="*/ 2147483647 w 419"/>
                <a:gd name="T57" fmla="*/ 2147483647 h 744"/>
                <a:gd name="T58" fmla="*/ 2147483647 w 419"/>
                <a:gd name="T59" fmla="*/ 2147483647 h 744"/>
                <a:gd name="T60" fmla="*/ 2147483647 w 419"/>
                <a:gd name="T61" fmla="*/ 2147483647 h 744"/>
                <a:gd name="T62" fmla="*/ 2147483647 w 419"/>
                <a:gd name="T63" fmla="*/ 2147483647 h 744"/>
                <a:gd name="T64" fmla="*/ 2147483647 w 419"/>
                <a:gd name="T65" fmla="*/ 2147483647 h 744"/>
                <a:gd name="T66" fmla="*/ 2147483647 w 419"/>
                <a:gd name="T67" fmla="*/ 2147483647 h 744"/>
                <a:gd name="T68" fmla="*/ 2147483647 w 419"/>
                <a:gd name="T69" fmla="*/ 2147483647 h 744"/>
                <a:gd name="T70" fmla="*/ 0 w 419"/>
                <a:gd name="T71" fmla="*/ 2147483647 h 744"/>
                <a:gd name="T72" fmla="*/ 2147483647 w 419"/>
                <a:gd name="T73" fmla="*/ 2147483647 h 744"/>
                <a:gd name="T74" fmla="*/ 2147483647 w 419"/>
                <a:gd name="T75" fmla="*/ 2147483647 h 744"/>
                <a:gd name="T76" fmla="*/ 2147483647 w 419"/>
                <a:gd name="T77" fmla="*/ 2147483647 h 744"/>
                <a:gd name="T78" fmla="*/ 2147483647 w 419"/>
                <a:gd name="T79" fmla="*/ 2147483647 h 744"/>
                <a:gd name="T80" fmla="*/ 2147483647 w 419"/>
                <a:gd name="T81" fmla="*/ 2147483647 h 744"/>
                <a:gd name="T82" fmla="*/ 2147483647 w 419"/>
                <a:gd name="T83" fmla="*/ 2147483647 h 744"/>
                <a:gd name="T84" fmla="*/ 2147483647 w 419"/>
                <a:gd name="T85" fmla="*/ 2147483647 h 744"/>
                <a:gd name="T86" fmla="*/ 2147483647 w 419"/>
                <a:gd name="T87" fmla="*/ 2147483647 h 744"/>
                <a:gd name="T88" fmla="*/ 2147483647 w 419"/>
                <a:gd name="T89" fmla="*/ 2147483647 h 7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9"/>
                <a:gd name="T136" fmla="*/ 0 h 744"/>
                <a:gd name="T137" fmla="*/ 419 w 419"/>
                <a:gd name="T138" fmla="*/ 744 h 7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9" h="744">
                  <a:moveTo>
                    <a:pt x="80" y="149"/>
                  </a:moveTo>
                  <a:lnTo>
                    <a:pt x="113" y="289"/>
                  </a:lnTo>
                  <a:lnTo>
                    <a:pt x="116" y="288"/>
                  </a:lnTo>
                  <a:lnTo>
                    <a:pt x="120" y="285"/>
                  </a:lnTo>
                  <a:lnTo>
                    <a:pt x="128" y="283"/>
                  </a:lnTo>
                  <a:lnTo>
                    <a:pt x="138" y="281"/>
                  </a:lnTo>
                  <a:lnTo>
                    <a:pt x="149" y="279"/>
                  </a:lnTo>
                  <a:lnTo>
                    <a:pt x="160" y="279"/>
                  </a:lnTo>
                  <a:lnTo>
                    <a:pt x="170" y="281"/>
                  </a:lnTo>
                  <a:lnTo>
                    <a:pt x="179" y="286"/>
                  </a:lnTo>
                  <a:lnTo>
                    <a:pt x="185" y="294"/>
                  </a:lnTo>
                  <a:lnTo>
                    <a:pt x="188" y="304"/>
                  </a:lnTo>
                  <a:lnTo>
                    <a:pt x="187" y="314"/>
                  </a:lnTo>
                  <a:lnTo>
                    <a:pt x="185" y="324"/>
                  </a:lnTo>
                  <a:lnTo>
                    <a:pt x="181" y="335"/>
                  </a:lnTo>
                  <a:lnTo>
                    <a:pt x="176" y="343"/>
                  </a:lnTo>
                  <a:lnTo>
                    <a:pt x="169" y="349"/>
                  </a:lnTo>
                  <a:lnTo>
                    <a:pt x="162" y="352"/>
                  </a:lnTo>
                  <a:lnTo>
                    <a:pt x="154" y="355"/>
                  </a:lnTo>
                  <a:lnTo>
                    <a:pt x="145" y="360"/>
                  </a:lnTo>
                  <a:lnTo>
                    <a:pt x="134" y="367"/>
                  </a:lnTo>
                  <a:lnTo>
                    <a:pt x="125" y="374"/>
                  </a:lnTo>
                  <a:lnTo>
                    <a:pt x="116" y="381"/>
                  </a:lnTo>
                  <a:lnTo>
                    <a:pt x="108" y="387"/>
                  </a:lnTo>
                  <a:lnTo>
                    <a:pt x="103" y="391"/>
                  </a:lnTo>
                  <a:lnTo>
                    <a:pt x="101" y="392"/>
                  </a:lnTo>
                  <a:lnTo>
                    <a:pt x="110" y="405"/>
                  </a:lnTo>
                  <a:lnTo>
                    <a:pt x="109" y="405"/>
                  </a:lnTo>
                  <a:lnTo>
                    <a:pt x="104" y="405"/>
                  </a:lnTo>
                  <a:lnTo>
                    <a:pt x="99" y="406"/>
                  </a:lnTo>
                  <a:lnTo>
                    <a:pt x="92" y="407"/>
                  </a:lnTo>
                  <a:lnTo>
                    <a:pt x="85" y="410"/>
                  </a:lnTo>
                  <a:lnTo>
                    <a:pt x="80" y="414"/>
                  </a:lnTo>
                  <a:lnTo>
                    <a:pt x="78" y="419"/>
                  </a:lnTo>
                  <a:lnTo>
                    <a:pt x="79" y="426"/>
                  </a:lnTo>
                  <a:lnTo>
                    <a:pt x="84" y="439"/>
                  </a:lnTo>
                  <a:lnTo>
                    <a:pt x="88" y="464"/>
                  </a:lnTo>
                  <a:lnTo>
                    <a:pt x="94" y="495"/>
                  </a:lnTo>
                  <a:lnTo>
                    <a:pt x="100" y="528"/>
                  </a:lnTo>
                  <a:lnTo>
                    <a:pt x="104" y="561"/>
                  </a:lnTo>
                  <a:lnTo>
                    <a:pt x="109" y="593"/>
                  </a:lnTo>
                  <a:lnTo>
                    <a:pt x="110" y="618"/>
                  </a:lnTo>
                  <a:lnTo>
                    <a:pt x="110" y="633"/>
                  </a:lnTo>
                  <a:lnTo>
                    <a:pt x="108" y="643"/>
                  </a:lnTo>
                  <a:lnTo>
                    <a:pt x="103" y="654"/>
                  </a:lnTo>
                  <a:lnTo>
                    <a:pt x="100" y="665"/>
                  </a:lnTo>
                  <a:lnTo>
                    <a:pt x="96" y="678"/>
                  </a:lnTo>
                  <a:lnTo>
                    <a:pt x="96" y="689"/>
                  </a:lnTo>
                  <a:lnTo>
                    <a:pt x="100" y="700"/>
                  </a:lnTo>
                  <a:lnTo>
                    <a:pt x="108" y="710"/>
                  </a:lnTo>
                  <a:lnTo>
                    <a:pt x="122" y="719"/>
                  </a:lnTo>
                  <a:lnTo>
                    <a:pt x="139" y="727"/>
                  </a:lnTo>
                  <a:lnTo>
                    <a:pt x="155" y="734"/>
                  </a:lnTo>
                  <a:lnTo>
                    <a:pt x="171" y="740"/>
                  </a:lnTo>
                  <a:lnTo>
                    <a:pt x="186" y="744"/>
                  </a:lnTo>
                  <a:lnTo>
                    <a:pt x="202" y="744"/>
                  </a:lnTo>
                  <a:lnTo>
                    <a:pt x="221" y="741"/>
                  </a:lnTo>
                  <a:lnTo>
                    <a:pt x="239" y="733"/>
                  </a:lnTo>
                  <a:lnTo>
                    <a:pt x="261" y="719"/>
                  </a:lnTo>
                  <a:lnTo>
                    <a:pt x="286" y="702"/>
                  </a:lnTo>
                  <a:lnTo>
                    <a:pt x="312" y="686"/>
                  </a:lnTo>
                  <a:lnTo>
                    <a:pt x="338" y="671"/>
                  </a:lnTo>
                  <a:lnTo>
                    <a:pt x="362" y="656"/>
                  </a:lnTo>
                  <a:lnTo>
                    <a:pt x="384" y="644"/>
                  </a:lnTo>
                  <a:lnTo>
                    <a:pt x="401" y="635"/>
                  </a:lnTo>
                  <a:lnTo>
                    <a:pt x="412" y="629"/>
                  </a:lnTo>
                  <a:lnTo>
                    <a:pt x="416" y="627"/>
                  </a:lnTo>
                  <a:lnTo>
                    <a:pt x="398" y="363"/>
                  </a:lnTo>
                  <a:lnTo>
                    <a:pt x="419" y="302"/>
                  </a:lnTo>
                  <a:lnTo>
                    <a:pt x="416" y="289"/>
                  </a:lnTo>
                  <a:lnTo>
                    <a:pt x="409" y="256"/>
                  </a:lnTo>
                  <a:lnTo>
                    <a:pt x="400" y="218"/>
                  </a:lnTo>
                  <a:lnTo>
                    <a:pt x="390" y="190"/>
                  </a:lnTo>
                  <a:lnTo>
                    <a:pt x="384" y="178"/>
                  </a:lnTo>
                  <a:lnTo>
                    <a:pt x="377" y="164"/>
                  </a:lnTo>
                  <a:lnTo>
                    <a:pt x="370" y="149"/>
                  </a:lnTo>
                  <a:lnTo>
                    <a:pt x="364" y="134"/>
                  </a:lnTo>
                  <a:lnTo>
                    <a:pt x="359" y="121"/>
                  </a:lnTo>
                  <a:lnTo>
                    <a:pt x="354" y="110"/>
                  </a:lnTo>
                  <a:lnTo>
                    <a:pt x="351" y="102"/>
                  </a:lnTo>
                  <a:lnTo>
                    <a:pt x="350" y="100"/>
                  </a:lnTo>
                  <a:lnTo>
                    <a:pt x="364" y="2"/>
                  </a:lnTo>
                  <a:lnTo>
                    <a:pt x="323" y="71"/>
                  </a:lnTo>
                  <a:lnTo>
                    <a:pt x="309" y="22"/>
                  </a:lnTo>
                  <a:lnTo>
                    <a:pt x="308" y="22"/>
                  </a:lnTo>
                  <a:lnTo>
                    <a:pt x="305" y="20"/>
                  </a:lnTo>
                  <a:lnTo>
                    <a:pt x="299" y="19"/>
                  </a:lnTo>
                  <a:lnTo>
                    <a:pt x="291" y="17"/>
                  </a:lnTo>
                  <a:lnTo>
                    <a:pt x="283" y="16"/>
                  </a:lnTo>
                  <a:lnTo>
                    <a:pt x="274" y="14"/>
                  </a:lnTo>
                  <a:lnTo>
                    <a:pt x="264" y="12"/>
                  </a:lnTo>
                  <a:lnTo>
                    <a:pt x="255" y="11"/>
                  </a:lnTo>
                  <a:lnTo>
                    <a:pt x="242" y="10"/>
                  </a:lnTo>
                  <a:lnTo>
                    <a:pt x="224" y="8"/>
                  </a:lnTo>
                  <a:lnTo>
                    <a:pt x="201" y="4"/>
                  </a:lnTo>
                  <a:lnTo>
                    <a:pt x="176" y="2"/>
                  </a:lnTo>
                  <a:lnTo>
                    <a:pt x="150" y="0"/>
                  </a:lnTo>
                  <a:lnTo>
                    <a:pt x="126" y="0"/>
                  </a:lnTo>
                  <a:lnTo>
                    <a:pt x="107" y="2"/>
                  </a:lnTo>
                  <a:lnTo>
                    <a:pt x="92" y="7"/>
                  </a:lnTo>
                  <a:lnTo>
                    <a:pt x="79" y="15"/>
                  </a:lnTo>
                  <a:lnTo>
                    <a:pt x="65" y="25"/>
                  </a:lnTo>
                  <a:lnTo>
                    <a:pt x="49" y="37"/>
                  </a:lnTo>
                  <a:lnTo>
                    <a:pt x="34" y="49"/>
                  </a:lnTo>
                  <a:lnTo>
                    <a:pt x="20" y="61"/>
                  </a:lnTo>
                  <a:lnTo>
                    <a:pt x="10" y="71"/>
                  </a:lnTo>
                  <a:lnTo>
                    <a:pt x="2" y="78"/>
                  </a:lnTo>
                  <a:lnTo>
                    <a:pt x="0" y="80"/>
                  </a:lnTo>
                  <a:lnTo>
                    <a:pt x="3" y="80"/>
                  </a:lnTo>
                  <a:lnTo>
                    <a:pt x="10" y="80"/>
                  </a:lnTo>
                  <a:lnTo>
                    <a:pt x="21" y="81"/>
                  </a:lnTo>
                  <a:lnTo>
                    <a:pt x="35" y="81"/>
                  </a:lnTo>
                  <a:lnTo>
                    <a:pt x="50" y="83"/>
                  </a:lnTo>
                  <a:lnTo>
                    <a:pt x="63" y="83"/>
                  </a:lnTo>
                  <a:lnTo>
                    <a:pt x="74" y="83"/>
                  </a:lnTo>
                  <a:lnTo>
                    <a:pt x="82" y="81"/>
                  </a:lnTo>
                  <a:lnTo>
                    <a:pt x="92" y="79"/>
                  </a:lnTo>
                  <a:lnTo>
                    <a:pt x="104" y="76"/>
                  </a:lnTo>
                  <a:lnTo>
                    <a:pt x="120" y="71"/>
                  </a:lnTo>
                  <a:lnTo>
                    <a:pt x="137" y="65"/>
                  </a:lnTo>
                  <a:lnTo>
                    <a:pt x="153" y="61"/>
                  </a:lnTo>
                  <a:lnTo>
                    <a:pt x="166" y="56"/>
                  </a:lnTo>
                  <a:lnTo>
                    <a:pt x="176" y="53"/>
                  </a:lnTo>
                  <a:lnTo>
                    <a:pt x="179" y="52"/>
                  </a:lnTo>
                  <a:lnTo>
                    <a:pt x="117" y="98"/>
                  </a:lnTo>
                  <a:lnTo>
                    <a:pt x="208" y="60"/>
                  </a:lnTo>
                  <a:lnTo>
                    <a:pt x="210" y="87"/>
                  </a:lnTo>
                  <a:lnTo>
                    <a:pt x="247" y="77"/>
                  </a:lnTo>
                  <a:lnTo>
                    <a:pt x="202" y="132"/>
                  </a:lnTo>
                  <a:lnTo>
                    <a:pt x="198" y="132"/>
                  </a:lnTo>
                  <a:lnTo>
                    <a:pt x="184" y="131"/>
                  </a:lnTo>
                  <a:lnTo>
                    <a:pt x="165" y="131"/>
                  </a:lnTo>
                  <a:lnTo>
                    <a:pt x="143" y="131"/>
                  </a:lnTo>
                  <a:lnTo>
                    <a:pt x="122" y="133"/>
                  </a:lnTo>
                  <a:lnTo>
                    <a:pt x="102" y="136"/>
                  </a:lnTo>
                  <a:lnTo>
                    <a:pt x="87" y="141"/>
                  </a:lnTo>
                  <a:lnTo>
                    <a:pt x="80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77785667-86AC-6242-8D47-63FE1D802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350" y="4449763"/>
              <a:ext cx="28575" cy="92075"/>
            </a:xfrm>
            <a:custGeom>
              <a:avLst/>
              <a:gdLst>
                <a:gd name="T0" fmla="*/ 2147483647 w 35"/>
                <a:gd name="T1" fmla="*/ 2147483647 h 116"/>
                <a:gd name="T2" fmla="*/ 2147483647 w 35"/>
                <a:gd name="T3" fmla="*/ 2147483647 h 116"/>
                <a:gd name="T4" fmla="*/ 2147483647 w 35"/>
                <a:gd name="T5" fmla="*/ 2147483647 h 116"/>
                <a:gd name="T6" fmla="*/ 2147483647 w 35"/>
                <a:gd name="T7" fmla="*/ 2147483647 h 116"/>
                <a:gd name="T8" fmla="*/ 2147483647 w 35"/>
                <a:gd name="T9" fmla="*/ 2147483647 h 116"/>
                <a:gd name="T10" fmla="*/ 2147483647 w 35"/>
                <a:gd name="T11" fmla="*/ 2147483647 h 116"/>
                <a:gd name="T12" fmla="*/ 2147483647 w 35"/>
                <a:gd name="T13" fmla="*/ 2147483647 h 116"/>
                <a:gd name="T14" fmla="*/ 2147483647 w 35"/>
                <a:gd name="T15" fmla="*/ 2147483647 h 116"/>
                <a:gd name="T16" fmla="*/ 2147483647 w 35"/>
                <a:gd name="T17" fmla="*/ 2147483647 h 116"/>
                <a:gd name="T18" fmla="*/ 0 w 35"/>
                <a:gd name="T19" fmla="*/ 2147483647 h 116"/>
                <a:gd name="T20" fmla="*/ 0 w 35"/>
                <a:gd name="T21" fmla="*/ 2147483647 h 116"/>
                <a:gd name="T22" fmla="*/ 2147483647 w 35"/>
                <a:gd name="T23" fmla="*/ 2147483647 h 116"/>
                <a:gd name="T24" fmla="*/ 2147483647 w 35"/>
                <a:gd name="T25" fmla="*/ 2147483647 h 116"/>
                <a:gd name="T26" fmla="*/ 2147483647 w 35"/>
                <a:gd name="T27" fmla="*/ 2147483647 h 116"/>
                <a:gd name="T28" fmla="*/ 2147483647 w 35"/>
                <a:gd name="T29" fmla="*/ 2147483647 h 116"/>
                <a:gd name="T30" fmla="*/ 2147483647 w 35"/>
                <a:gd name="T31" fmla="*/ 0 h 116"/>
                <a:gd name="T32" fmla="*/ 2147483647 w 35"/>
                <a:gd name="T33" fmla="*/ 2147483647 h 116"/>
                <a:gd name="T34" fmla="*/ 2147483647 w 35"/>
                <a:gd name="T35" fmla="*/ 2147483647 h 116"/>
                <a:gd name="T36" fmla="*/ 2147483647 w 35"/>
                <a:gd name="T37" fmla="*/ 2147483647 h 116"/>
                <a:gd name="T38" fmla="*/ 2147483647 w 35"/>
                <a:gd name="T39" fmla="*/ 2147483647 h 1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"/>
                <a:gd name="T61" fmla="*/ 0 h 116"/>
                <a:gd name="T62" fmla="*/ 35 w 35"/>
                <a:gd name="T63" fmla="*/ 116 h 1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" h="116">
                  <a:moveTo>
                    <a:pt x="25" y="96"/>
                  </a:moveTo>
                  <a:lnTo>
                    <a:pt x="23" y="99"/>
                  </a:lnTo>
                  <a:lnTo>
                    <a:pt x="24" y="100"/>
                  </a:lnTo>
                  <a:lnTo>
                    <a:pt x="22" y="107"/>
                  </a:lnTo>
                  <a:lnTo>
                    <a:pt x="18" y="112"/>
                  </a:lnTo>
                  <a:lnTo>
                    <a:pt x="12" y="115"/>
                  </a:lnTo>
                  <a:lnTo>
                    <a:pt x="7" y="116"/>
                  </a:lnTo>
                  <a:lnTo>
                    <a:pt x="2" y="115"/>
                  </a:lnTo>
                  <a:lnTo>
                    <a:pt x="1" y="112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5" y="85"/>
                  </a:lnTo>
                  <a:lnTo>
                    <a:pt x="12" y="66"/>
                  </a:lnTo>
                  <a:lnTo>
                    <a:pt x="17" y="46"/>
                  </a:lnTo>
                  <a:lnTo>
                    <a:pt x="17" y="26"/>
                  </a:lnTo>
                  <a:lnTo>
                    <a:pt x="28" y="0"/>
                  </a:lnTo>
                  <a:lnTo>
                    <a:pt x="35" y="21"/>
                  </a:lnTo>
                  <a:lnTo>
                    <a:pt x="35" y="47"/>
                  </a:lnTo>
                  <a:lnTo>
                    <a:pt x="31" y="74"/>
                  </a:lnTo>
                  <a:lnTo>
                    <a:pt x="2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B88520BF-701A-B948-BB02-44D83FE00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400" y="4505325"/>
              <a:ext cx="96837" cy="60325"/>
            </a:xfrm>
            <a:custGeom>
              <a:avLst/>
              <a:gdLst>
                <a:gd name="T0" fmla="*/ 2147483647 w 122"/>
                <a:gd name="T1" fmla="*/ 2147483647 h 74"/>
                <a:gd name="T2" fmla="*/ 2147483647 w 122"/>
                <a:gd name="T3" fmla="*/ 2147483647 h 74"/>
                <a:gd name="T4" fmla="*/ 2147483647 w 122"/>
                <a:gd name="T5" fmla="*/ 2147483647 h 74"/>
                <a:gd name="T6" fmla="*/ 2147483647 w 122"/>
                <a:gd name="T7" fmla="*/ 2147483647 h 74"/>
                <a:gd name="T8" fmla="*/ 2147483647 w 122"/>
                <a:gd name="T9" fmla="*/ 2147483647 h 74"/>
                <a:gd name="T10" fmla="*/ 2147483647 w 122"/>
                <a:gd name="T11" fmla="*/ 2147483647 h 74"/>
                <a:gd name="T12" fmla="*/ 2147483647 w 122"/>
                <a:gd name="T13" fmla="*/ 2147483647 h 74"/>
                <a:gd name="T14" fmla="*/ 2147483647 w 122"/>
                <a:gd name="T15" fmla="*/ 2147483647 h 74"/>
                <a:gd name="T16" fmla="*/ 2147483647 w 122"/>
                <a:gd name="T17" fmla="*/ 2147483647 h 74"/>
                <a:gd name="T18" fmla="*/ 2147483647 w 122"/>
                <a:gd name="T19" fmla="*/ 2147483647 h 74"/>
                <a:gd name="T20" fmla="*/ 2147483647 w 122"/>
                <a:gd name="T21" fmla="*/ 2147483647 h 74"/>
                <a:gd name="T22" fmla="*/ 2147483647 w 122"/>
                <a:gd name="T23" fmla="*/ 2147483647 h 74"/>
                <a:gd name="T24" fmla="*/ 2147483647 w 122"/>
                <a:gd name="T25" fmla="*/ 2147483647 h 74"/>
                <a:gd name="T26" fmla="*/ 2147483647 w 122"/>
                <a:gd name="T27" fmla="*/ 2147483647 h 74"/>
                <a:gd name="T28" fmla="*/ 2147483647 w 122"/>
                <a:gd name="T29" fmla="*/ 2147483647 h 74"/>
                <a:gd name="T30" fmla="*/ 2147483647 w 122"/>
                <a:gd name="T31" fmla="*/ 2147483647 h 74"/>
                <a:gd name="T32" fmla="*/ 2147483647 w 122"/>
                <a:gd name="T33" fmla="*/ 2147483647 h 74"/>
                <a:gd name="T34" fmla="*/ 2147483647 w 122"/>
                <a:gd name="T35" fmla="*/ 2147483647 h 74"/>
                <a:gd name="T36" fmla="*/ 2147483647 w 122"/>
                <a:gd name="T37" fmla="*/ 2147483647 h 74"/>
                <a:gd name="T38" fmla="*/ 2147483647 w 122"/>
                <a:gd name="T39" fmla="*/ 2147483647 h 74"/>
                <a:gd name="T40" fmla="*/ 2147483647 w 122"/>
                <a:gd name="T41" fmla="*/ 2147483647 h 74"/>
                <a:gd name="T42" fmla="*/ 0 w 122"/>
                <a:gd name="T43" fmla="*/ 2147483647 h 74"/>
                <a:gd name="T44" fmla="*/ 2147483647 w 122"/>
                <a:gd name="T45" fmla="*/ 2147483647 h 74"/>
                <a:gd name="T46" fmla="*/ 2147483647 w 122"/>
                <a:gd name="T47" fmla="*/ 2147483647 h 74"/>
                <a:gd name="T48" fmla="*/ 2147483647 w 122"/>
                <a:gd name="T49" fmla="*/ 2147483647 h 74"/>
                <a:gd name="T50" fmla="*/ 2147483647 w 122"/>
                <a:gd name="T51" fmla="*/ 2147483647 h 74"/>
                <a:gd name="T52" fmla="*/ 2147483647 w 122"/>
                <a:gd name="T53" fmla="*/ 2147483647 h 74"/>
                <a:gd name="T54" fmla="*/ 2147483647 w 122"/>
                <a:gd name="T55" fmla="*/ 2147483647 h 74"/>
                <a:gd name="T56" fmla="*/ 2147483647 w 122"/>
                <a:gd name="T57" fmla="*/ 2147483647 h 74"/>
                <a:gd name="T58" fmla="*/ 2147483647 w 122"/>
                <a:gd name="T59" fmla="*/ 0 h 74"/>
                <a:gd name="T60" fmla="*/ 2147483647 w 122"/>
                <a:gd name="T61" fmla="*/ 2147483647 h 74"/>
                <a:gd name="T62" fmla="*/ 2147483647 w 122"/>
                <a:gd name="T63" fmla="*/ 2147483647 h 74"/>
                <a:gd name="T64" fmla="*/ 2147483647 w 122"/>
                <a:gd name="T65" fmla="*/ 2147483647 h 74"/>
                <a:gd name="T66" fmla="*/ 2147483647 w 122"/>
                <a:gd name="T67" fmla="*/ 2147483647 h 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2"/>
                <a:gd name="T103" fmla="*/ 0 h 74"/>
                <a:gd name="T104" fmla="*/ 122 w 122"/>
                <a:gd name="T105" fmla="*/ 74 h 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2" h="74">
                  <a:moveTo>
                    <a:pt x="122" y="24"/>
                  </a:moveTo>
                  <a:lnTo>
                    <a:pt x="121" y="26"/>
                  </a:lnTo>
                  <a:lnTo>
                    <a:pt x="118" y="27"/>
                  </a:lnTo>
                  <a:lnTo>
                    <a:pt x="115" y="27"/>
                  </a:lnTo>
                  <a:lnTo>
                    <a:pt x="111" y="27"/>
                  </a:lnTo>
                  <a:lnTo>
                    <a:pt x="110" y="25"/>
                  </a:lnTo>
                  <a:lnTo>
                    <a:pt x="107" y="25"/>
                  </a:lnTo>
                  <a:lnTo>
                    <a:pt x="105" y="25"/>
                  </a:lnTo>
                  <a:lnTo>
                    <a:pt x="102" y="25"/>
                  </a:lnTo>
                  <a:lnTo>
                    <a:pt x="96" y="26"/>
                  </a:lnTo>
                  <a:lnTo>
                    <a:pt x="91" y="25"/>
                  </a:lnTo>
                  <a:lnTo>
                    <a:pt x="85" y="24"/>
                  </a:lnTo>
                  <a:lnTo>
                    <a:pt x="78" y="25"/>
                  </a:lnTo>
                  <a:lnTo>
                    <a:pt x="69" y="29"/>
                  </a:lnTo>
                  <a:lnTo>
                    <a:pt x="60" y="35"/>
                  </a:lnTo>
                  <a:lnTo>
                    <a:pt x="50" y="41"/>
                  </a:lnTo>
                  <a:lnTo>
                    <a:pt x="41" y="48"/>
                  </a:lnTo>
                  <a:lnTo>
                    <a:pt x="32" y="55"/>
                  </a:lnTo>
                  <a:lnTo>
                    <a:pt x="23" y="62"/>
                  </a:lnTo>
                  <a:lnTo>
                    <a:pt x="12" y="69"/>
                  </a:lnTo>
                  <a:lnTo>
                    <a:pt x="2" y="74"/>
                  </a:lnTo>
                  <a:lnTo>
                    <a:pt x="0" y="72"/>
                  </a:lnTo>
                  <a:lnTo>
                    <a:pt x="7" y="58"/>
                  </a:lnTo>
                  <a:lnTo>
                    <a:pt x="16" y="46"/>
                  </a:lnTo>
                  <a:lnTo>
                    <a:pt x="26" y="33"/>
                  </a:lnTo>
                  <a:lnTo>
                    <a:pt x="39" y="23"/>
                  </a:lnTo>
                  <a:lnTo>
                    <a:pt x="53" y="13"/>
                  </a:lnTo>
                  <a:lnTo>
                    <a:pt x="68" y="6"/>
                  </a:lnTo>
                  <a:lnTo>
                    <a:pt x="83" y="2"/>
                  </a:lnTo>
                  <a:lnTo>
                    <a:pt x="99" y="0"/>
                  </a:lnTo>
                  <a:lnTo>
                    <a:pt x="107" y="2"/>
                  </a:lnTo>
                  <a:lnTo>
                    <a:pt x="114" y="8"/>
                  </a:lnTo>
                  <a:lnTo>
                    <a:pt x="118" y="16"/>
                  </a:lnTo>
                  <a:lnTo>
                    <a:pt x="122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2BFACD65-1E5D-6444-9854-B04119578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4511675"/>
              <a:ext cx="109537" cy="84138"/>
            </a:xfrm>
            <a:custGeom>
              <a:avLst/>
              <a:gdLst>
                <a:gd name="T0" fmla="*/ 2147483647 w 138"/>
                <a:gd name="T1" fmla="*/ 2147483647 h 104"/>
                <a:gd name="T2" fmla="*/ 2147483647 w 138"/>
                <a:gd name="T3" fmla="*/ 2147483647 h 104"/>
                <a:gd name="T4" fmla="*/ 2147483647 w 138"/>
                <a:gd name="T5" fmla="*/ 2147483647 h 104"/>
                <a:gd name="T6" fmla="*/ 2147483647 w 138"/>
                <a:gd name="T7" fmla="*/ 2147483647 h 104"/>
                <a:gd name="T8" fmla="*/ 2147483647 w 138"/>
                <a:gd name="T9" fmla="*/ 2147483647 h 104"/>
                <a:gd name="T10" fmla="*/ 2147483647 w 138"/>
                <a:gd name="T11" fmla="*/ 2147483647 h 104"/>
                <a:gd name="T12" fmla="*/ 2147483647 w 138"/>
                <a:gd name="T13" fmla="*/ 2147483647 h 104"/>
                <a:gd name="T14" fmla="*/ 2147483647 w 138"/>
                <a:gd name="T15" fmla="*/ 2147483647 h 104"/>
                <a:gd name="T16" fmla="*/ 2147483647 w 138"/>
                <a:gd name="T17" fmla="*/ 2147483647 h 104"/>
                <a:gd name="T18" fmla="*/ 2147483647 w 138"/>
                <a:gd name="T19" fmla="*/ 2147483647 h 104"/>
                <a:gd name="T20" fmla="*/ 2147483647 w 138"/>
                <a:gd name="T21" fmla="*/ 2147483647 h 104"/>
                <a:gd name="T22" fmla="*/ 2147483647 w 138"/>
                <a:gd name="T23" fmla="*/ 2147483647 h 104"/>
                <a:gd name="T24" fmla="*/ 2147483647 w 138"/>
                <a:gd name="T25" fmla="*/ 2147483647 h 104"/>
                <a:gd name="T26" fmla="*/ 0 w 138"/>
                <a:gd name="T27" fmla="*/ 2147483647 h 104"/>
                <a:gd name="T28" fmla="*/ 2147483647 w 138"/>
                <a:gd name="T29" fmla="*/ 2147483647 h 104"/>
                <a:gd name="T30" fmla="*/ 2147483647 w 138"/>
                <a:gd name="T31" fmla="*/ 2147483647 h 104"/>
                <a:gd name="T32" fmla="*/ 2147483647 w 138"/>
                <a:gd name="T33" fmla="*/ 2147483647 h 104"/>
                <a:gd name="T34" fmla="*/ 2147483647 w 138"/>
                <a:gd name="T35" fmla="*/ 2147483647 h 104"/>
                <a:gd name="T36" fmla="*/ 2147483647 w 138"/>
                <a:gd name="T37" fmla="*/ 2147483647 h 104"/>
                <a:gd name="T38" fmla="*/ 2147483647 w 138"/>
                <a:gd name="T39" fmla="*/ 2147483647 h 104"/>
                <a:gd name="T40" fmla="*/ 2147483647 w 138"/>
                <a:gd name="T41" fmla="*/ 2147483647 h 104"/>
                <a:gd name="T42" fmla="*/ 2147483647 w 138"/>
                <a:gd name="T43" fmla="*/ 2147483647 h 104"/>
                <a:gd name="T44" fmla="*/ 2147483647 w 138"/>
                <a:gd name="T45" fmla="*/ 2147483647 h 104"/>
                <a:gd name="T46" fmla="*/ 2147483647 w 138"/>
                <a:gd name="T47" fmla="*/ 2147483647 h 104"/>
                <a:gd name="T48" fmla="*/ 2147483647 w 138"/>
                <a:gd name="T49" fmla="*/ 2147483647 h 104"/>
                <a:gd name="T50" fmla="*/ 2147483647 w 138"/>
                <a:gd name="T51" fmla="*/ 2147483647 h 104"/>
                <a:gd name="T52" fmla="*/ 2147483647 w 138"/>
                <a:gd name="T53" fmla="*/ 2147483647 h 104"/>
                <a:gd name="T54" fmla="*/ 2147483647 w 138"/>
                <a:gd name="T55" fmla="*/ 2147483647 h 104"/>
                <a:gd name="T56" fmla="*/ 2147483647 w 138"/>
                <a:gd name="T57" fmla="*/ 0 h 104"/>
                <a:gd name="T58" fmla="*/ 2147483647 w 138"/>
                <a:gd name="T59" fmla="*/ 0 h 104"/>
                <a:gd name="T60" fmla="*/ 2147483647 w 138"/>
                <a:gd name="T61" fmla="*/ 2147483647 h 10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8"/>
                <a:gd name="T94" fmla="*/ 0 h 104"/>
                <a:gd name="T95" fmla="*/ 138 w 138"/>
                <a:gd name="T96" fmla="*/ 104 h 10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8" h="104">
                  <a:moveTo>
                    <a:pt x="138" y="3"/>
                  </a:moveTo>
                  <a:lnTo>
                    <a:pt x="138" y="7"/>
                  </a:lnTo>
                  <a:lnTo>
                    <a:pt x="123" y="17"/>
                  </a:lnTo>
                  <a:lnTo>
                    <a:pt x="108" y="28"/>
                  </a:lnTo>
                  <a:lnTo>
                    <a:pt x="93" y="40"/>
                  </a:lnTo>
                  <a:lnTo>
                    <a:pt x="80" y="51"/>
                  </a:lnTo>
                  <a:lnTo>
                    <a:pt x="66" y="64"/>
                  </a:lnTo>
                  <a:lnTo>
                    <a:pt x="53" y="76"/>
                  </a:lnTo>
                  <a:lnTo>
                    <a:pt x="39" y="87"/>
                  </a:lnTo>
                  <a:lnTo>
                    <a:pt x="25" y="99"/>
                  </a:lnTo>
                  <a:lnTo>
                    <a:pt x="19" y="101"/>
                  </a:lnTo>
                  <a:lnTo>
                    <a:pt x="12" y="103"/>
                  </a:lnTo>
                  <a:lnTo>
                    <a:pt x="7" y="104"/>
                  </a:lnTo>
                  <a:lnTo>
                    <a:pt x="0" y="103"/>
                  </a:lnTo>
                  <a:lnTo>
                    <a:pt x="5" y="96"/>
                  </a:lnTo>
                  <a:lnTo>
                    <a:pt x="12" y="89"/>
                  </a:lnTo>
                  <a:lnTo>
                    <a:pt x="19" y="82"/>
                  </a:lnTo>
                  <a:lnTo>
                    <a:pt x="26" y="76"/>
                  </a:lnTo>
                  <a:lnTo>
                    <a:pt x="33" y="69"/>
                  </a:lnTo>
                  <a:lnTo>
                    <a:pt x="40" y="62"/>
                  </a:lnTo>
                  <a:lnTo>
                    <a:pt x="47" y="54"/>
                  </a:lnTo>
                  <a:lnTo>
                    <a:pt x="53" y="46"/>
                  </a:lnTo>
                  <a:lnTo>
                    <a:pt x="62" y="38"/>
                  </a:lnTo>
                  <a:lnTo>
                    <a:pt x="71" y="30"/>
                  </a:lnTo>
                  <a:lnTo>
                    <a:pt x="80" y="21"/>
                  </a:lnTo>
                  <a:lnTo>
                    <a:pt x="91" y="15"/>
                  </a:lnTo>
                  <a:lnTo>
                    <a:pt x="101" y="8"/>
                  </a:lnTo>
                  <a:lnTo>
                    <a:pt x="113" y="3"/>
                  </a:lnTo>
                  <a:lnTo>
                    <a:pt x="124" y="0"/>
                  </a:lnTo>
                  <a:lnTo>
                    <a:pt x="137" y="0"/>
                  </a:lnTo>
                  <a:lnTo>
                    <a:pt x="13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785BC624-F054-ED4C-ABBB-4668599C2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588" y="4552950"/>
              <a:ext cx="74612" cy="44450"/>
            </a:xfrm>
            <a:custGeom>
              <a:avLst/>
              <a:gdLst>
                <a:gd name="T0" fmla="*/ 2147483647 w 93"/>
                <a:gd name="T1" fmla="*/ 0 h 58"/>
                <a:gd name="T2" fmla="*/ 2147483647 w 93"/>
                <a:gd name="T3" fmla="*/ 2147483647 h 58"/>
                <a:gd name="T4" fmla="*/ 2147483647 w 93"/>
                <a:gd name="T5" fmla="*/ 2147483647 h 58"/>
                <a:gd name="T6" fmla="*/ 2147483647 w 93"/>
                <a:gd name="T7" fmla="*/ 2147483647 h 58"/>
                <a:gd name="T8" fmla="*/ 2147483647 w 93"/>
                <a:gd name="T9" fmla="*/ 2147483647 h 58"/>
                <a:gd name="T10" fmla="*/ 2147483647 w 93"/>
                <a:gd name="T11" fmla="*/ 2147483647 h 58"/>
                <a:gd name="T12" fmla="*/ 2147483647 w 93"/>
                <a:gd name="T13" fmla="*/ 2147483647 h 58"/>
                <a:gd name="T14" fmla="*/ 2147483647 w 93"/>
                <a:gd name="T15" fmla="*/ 2147483647 h 58"/>
                <a:gd name="T16" fmla="*/ 2147483647 w 93"/>
                <a:gd name="T17" fmla="*/ 2147483647 h 58"/>
                <a:gd name="T18" fmla="*/ 2147483647 w 93"/>
                <a:gd name="T19" fmla="*/ 2147483647 h 58"/>
                <a:gd name="T20" fmla="*/ 2147483647 w 93"/>
                <a:gd name="T21" fmla="*/ 2147483647 h 58"/>
                <a:gd name="T22" fmla="*/ 2147483647 w 93"/>
                <a:gd name="T23" fmla="*/ 2147483647 h 58"/>
                <a:gd name="T24" fmla="*/ 2147483647 w 93"/>
                <a:gd name="T25" fmla="*/ 2147483647 h 58"/>
                <a:gd name="T26" fmla="*/ 2147483647 w 93"/>
                <a:gd name="T27" fmla="*/ 2147483647 h 58"/>
                <a:gd name="T28" fmla="*/ 2147483647 w 93"/>
                <a:gd name="T29" fmla="*/ 2147483647 h 58"/>
                <a:gd name="T30" fmla="*/ 2147483647 w 93"/>
                <a:gd name="T31" fmla="*/ 2147483647 h 58"/>
                <a:gd name="T32" fmla="*/ 0 w 93"/>
                <a:gd name="T33" fmla="*/ 2147483647 h 58"/>
                <a:gd name="T34" fmla="*/ 2147483647 w 93"/>
                <a:gd name="T35" fmla="*/ 2147483647 h 58"/>
                <a:gd name="T36" fmla="*/ 2147483647 w 93"/>
                <a:gd name="T37" fmla="*/ 2147483647 h 58"/>
                <a:gd name="T38" fmla="*/ 2147483647 w 93"/>
                <a:gd name="T39" fmla="*/ 2147483647 h 58"/>
                <a:gd name="T40" fmla="*/ 2147483647 w 93"/>
                <a:gd name="T41" fmla="*/ 2147483647 h 58"/>
                <a:gd name="T42" fmla="*/ 2147483647 w 93"/>
                <a:gd name="T43" fmla="*/ 2147483647 h 58"/>
                <a:gd name="T44" fmla="*/ 2147483647 w 93"/>
                <a:gd name="T45" fmla="*/ 2147483647 h 58"/>
                <a:gd name="T46" fmla="*/ 2147483647 w 93"/>
                <a:gd name="T47" fmla="*/ 2147483647 h 58"/>
                <a:gd name="T48" fmla="*/ 2147483647 w 93"/>
                <a:gd name="T49" fmla="*/ 2147483647 h 58"/>
                <a:gd name="T50" fmla="*/ 2147483647 w 93"/>
                <a:gd name="T51" fmla="*/ 2147483647 h 58"/>
                <a:gd name="T52" fmla="*/ 2147483647 w 93"/>
                <a:gd name="T53" fmla="*/ 2147483647 h 58"/>
                <a:gd name="T54" fmla="*/ 2147483647 w 93"/>
                <a:gd name="T55" fmla="*/ 2147483647 h 58"/>
                <a:gd name="T56" fmla="*/ 2147483647 w 93"/>
                <a:gd name="T57" fmla="*/ 0 h 58"/>
                <a:gd name="T58" fmla="*/ 2147483647 w 93"/>
                <a:gd name="T59" fmla="*/ 0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3"/>
                <a:gd name="T91" fmla="*/ 0 h 58"/>
                <a:gd name="T92" fmla="*/ 93 w 93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3" h="58">
                  <a:moveTo>
                    <a:pt x="93" y="0"/>
                  </a:moveTo>
                  <a:lnTo>
                    <a:pt x="91" y="6"/>
                  </a:lnTo>
                  <a:lnTo>
                    <a:pt x="87" y="11"/>
                  </a:lnTo>
                  <a:lnTo>
                    <a:pt x="84" y="15"/>
                  </a:lnTo>
                  <a:lnTo>
                    <a:pt x="79" y="20"/>
                  </a:lnTo>
                  <a:lnTo>
                    <a:pt x="73" y="23"/>
                  </a:lnTo>
                  <a:lnTo>
                    <a:pt x="68" y="27"/>
                  </a:lnTo>
                  <a:lnTo>
                    <a:pt x="63" y="31"/>
                  </a:lnTo>
                  <a:lnTo>
                    <a:pt x="59" y="35"/>
                  </a:lnTo>
                  <a:lnTo>
                    <a:pt x="52" y="38"/>
                  </a:lnTo>
                  <a:lnTo>
                    <a:pt x="45" y="43"/>
                  </a:lnTo>
                  <a:lnTo>
                    <a:pt x="38" y="47"/>
                  </a:lnTo>
                  <a:lnTo>
                    <a:pt x="30" y="52"/>
                  </a:lnTo>
                  <a:lnTo>
                    <a:pt x="23" y="56"/>
                  </a:lnTo>
                  <a:lnTo>
                    <a:pt x="15" y="58"/>
                  </a:lnTo>
                  <a:lnTo>
                    <a:pt x="8" y="58"/>
                  </a:lnTo>
                  <a:lnTo>
                    <a:pt x="0" y="56"/>
                  </a:lnTo>
                  <a:lnTo>
                    <a:pt x="2" y="53"/>
                  </a:lnTo>
                  <a:lnTo>
                    <a:pt x="4" y="52"/>
                  </a:lnTo>
                  <a:lnTo>
                    <a:pt x="7" y="51"/>
                  </a:lnTo>
                  <a:lnTo>
                    <a:pt x="9" y="49"/>
                  </a:lnTo>
                  <a:lnTo>
                    <a:pt x="18" y="41"/>
                  </a:lnTo>
                  <a:lnTo>
                    <a:pt x="29" y="35"/>
                  </a:lnTo>
                  <a:lnTo>
                    <a:pt x="39" y="29"/>
                  </a:lnTo>
                  <a:lnTo>
                    <a:pt x="49" y="23"/>
                  </a:lnTo>
                  <a:lnTo>
                    <a:pt x="60" y="18"/>
                  </a:lnTo>
                  <a:lnTo>
                    <a:pt x="70" y="13"/>
                  </a:lnTo>
                  <a:lnTo>
                    <a:pt x="80" y="7"/>
                  </a:lnTo>
                  <a:lnTo>
                    <a:pt x="90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33E576D0-4A5C-A545-B519-020872980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100" y="4460875"/>
              <a:ext cx="701675" cy="1285875"/>
            </a:xfrm>
            <a:custGeom>
              <a:avLst/>
              <a:gdLst>
                <a:gd name="T0" fmla="*/ 2147483647 w 884"/>
                <a:gd name="T1" fmla="*/ 2147483647 h 1621"/>
                <a:gd name="T2" fmla="*/ 2147483647 w 884"/>
                <a:gd name="T3" fmla="*/ 2147483647 h 1621"/>
                <a:gd name="T4" fmla="*/ 2147483647 w 884"/>
                <a:gd name="T5" fmla="*/ 2147483647 h 1621"/>
                <a:gd name="T6" fmla="*/ 2147483647 w 884"/>
                <a:gd name="T7" fmla="*/ 2147483647 h 1621"/>
                <a:gd name="T8" fmla="*/ 2147483647 w 884"/>
                <a:gd name="T9" fmla="*/ 2147483647 h 1621"/>
                <a:gd name="T10" fmla="*/ 2147483647 w 884"/>
                <a:gd name="T11" fmla="*/ 2147483647 h 1621"/>
                <a:gd name="T12" fmla="*/ 2147483647 w 884"/>
                <a:gd name="T13" fmla="*/ 2147483647 h 1621"/>
                <a:gd name="T14" fmla="*/ 2147483647 w 884"/>
                <a:gd name="T15" fmla="*/ 2147483647 h 1621"/>
                <a:gd name="T16" fmla="*/ 2147483647 w 884"/>
                <a:gd name="T17" fmla="*/ 2147483647 h 1621"/>
                <a:gd name="T18" fmla="*/ 2147483647 w 884"/>
                <a:gd name="T19" fmla="*/ 2147483647 h 1621"/>
                <a:gd name="T20" fmla="*/ 2147483647 w 884"/>
                <a:gd name="T21" fmla="*/ 2147483647 h 1621"/>
                <a:gd name="T22" fmla="*/ 2147483647 w 884"/>
                <a:gd name="T23" fmla="*/ 2147483647 h 1621"/>
                <a:gd name="T24" fmla="*/ 2147483647 w 884"/>
                <a:gd name="T25" fmla="*/ 2147483647 h 1621"/>
                <a:gd name="T26" fmla="*/ 2147483647 w 884"/>
                <a:gd name="T27" fmla="*/ 2147483647 h 1621"/>
                <a:gd name="T28" fmla="*/ 2147483647 w 884"/>
                <a:gd name="T29" fmla="*/ 2147483647 h 1621"/>
                <a:gd name="T30" fmla="*/ 2147483647 w 884"/>
                <a:gd name="T31" fmla="*/ 2147483647 h 1621"/>
                <a:gd name="T32" fmla="*/ 2147483647 w 884"/>
                <a:gd name="T33" fmla="*/ 2147483647 h 1621"/>
                <a:gd name="T34" fmla="*/ 2147483647 w 884"/>
                <a:gd name="T35" fmla="*/ 2147483647 h 1621"/>
                <a:gd name="T36" fmla="*/ 2147483647 w 884"/>
                <a:gd name="T37" fmla="*/ 2147483647 h 1621"/>
                <a:gd name="T38" fmla="*/ 2147483647 w 884"/>
                <a:gd name="T39" fmla="*/ 2147483647 h 1621"/>
                <a:gd name="T40" fmla="*/ 2147483647 w 884"/>
                <a:gd name="T41" fmla="*/ 2147483647 h 1621"/>
                <a:gd name="T42" fmla="*/ 2147483647 w 884"/>
                <a:gd name="T43" fmla="*/ 2147483647 h 1621"/>
                <a:gd name="T44" fmla="*/ 2147483647 w 884"/>
                <a:gd name="T45" fmla="*/ 2147483647 h 1621"/>
                <a:gd name="T46" fmla="*/ 2147483647 w 884"/>
                <a:gd name="T47" fmla="*/ 2147483647 h 1621"/>
                <a:gd name="T48" fmla="*/ 2147483647 w 884"/>
                <a:gd name="T49" fmla="*/ 2147483647 h 1621"/>
                <a:gd name="T50" fmla="*/ 2147483647 w 884"/>
                <a:gd name="T51" fmla="*/ 2147483647 h 1621"/>
                <a:gd name="T52" fmla="*/ 2147483647 w 884"/>
                <a:gd name="T53" fmla="*/ 2147483647 h 1621"/>
                <a:gd name="T54" fmla="*/ 2147483647 w 884"/>
                <a:gd name="T55" fmla="*/ 2147483647 h 1621"/>
                <a:gd name="T56" fmla="*/ 2147483647 w 884"/>
                <a:gd name="T57" fmla="*/ 2147483647 h 1621"/>
                <a:gd name="T58" fmla="*/ 2147483647 w 884"/>
                <a:gd name="T59" fmla="*/ 2147483647 h 1621"/>
                <a:gd name="T60" fmla="*/ 2147483647 w 884"/>
                <a:gd name="T61" fmla="*/ 2147483647 h 1621"/>
                <a:gd name="T62" fmla="*/ 2147483647 w 884"/>
                <a:gd name="T63" fmla="*/ 2147483647 h 1621"/>
                <a:gd name="T64" fmla="*/ 2147483647 w 884"/>
                <a:gd name="T65" fmla="*/ 2147483647 h 1621"/>
                <a:gd name="T66" fmla="*/ 2147483647 w 884"/>
                <a:gd name="T67" fmla="*/ 2147483647 h 1621"/>
                <a:gd name="T68" fmla="*/ 2147483647 w 884"/>
                <a:gd name="T69" fmla="*/ 2147483647 h 1621"/>
                <a:gd name="T70" fmla="*/ 2147483647 w 884"/>
                <a:gd name="T71" fmla="*/ 2147483647 h 1621"/>
                <a:gd name="T72" fmla="*/ 2147483647 w 884"/>
                <a:gd name="T73" fmla="*/ 2147483647 h 1621"/>
                <a:gd name="T74" fmla="*/ 2147483647 w 884"/>
                <a:gd name="T75" fmla="*/ 2147483647 h 1621"/>
                <a:gd name="T76" fmla="*/ 2147483647 w 884"/>
                <a:gd name="T77" fmla="*/ 2147483647 h 1621"/>
                <a:gd name="T78" fmla="*/ 2147483647 w 884"/>
                <a:gd name="T79" fmla="*/ 2147483647 h 1621"/>
                <a:gd name="T80" fmla="*/ 2147483647 w 884"/>
                <a:gd name="T81" fmla="*/ 2147483647 h 1621"/>
                <a:gd name="T82" fmla="*/ 2147483647 w 884"/>
                <a:gd name="T83" fmla="*/ 2147483647 h 1621"/>
                <a:gd name="T84" fmla="*/ 2147483647 w 884"/>
                <a:gd name="T85" fmla="*/ 2147483647 h 1621"/>
                <a:gd name="T86" fmla="*/ 2147483647 w 884"/>
                <a:gd name="T87" fmla="*/ 2147483647 h 1621"/>
                <a:gd name="T88" fmla="*/ 2147483647 w 884"/>
                <a:gd name="T89" fmla="*/ 2147483647 h 1621"/>
                <a:gd name="T90" fmla="*/ 2147483647 w 884"/>
                <a:gd name="T91" fmla="*/ 2147483647 h 1621"/>
                <a:gd name="T92" fmla="*/ 2147483647 w 884"/>
                <a:gd name="T93" fmla="*/ 2147483647 h 1621"/>
                <a:gd name="T94" fmla="*/ 2147483647 w 884"/>
                <a:gd name="T95" fmla="*/ 2147483647 h 1621"/>
                <a:gd name="T96" fmla="*/ 2147483647 w 884"/>
                <a:gd name="T97" fmla="*/ 2147483647 h 1621"/>
                <a:gd name="T98" fmla="*/ 2147483647 w 884"/>
                <a:gd name="T99" fmla="*/ 2147483647 h 1621"/>
                <a:gd name="T100" fmla="*/ 2147483647 w 884"/>
                <a:gd name="T101" fmla="*/ 2147483647 h 1621"/>
                <a:gd name="T102" fmla="*/ 2147483647 w 884"/>
                <a:gd name="T103" fmla="*/ 2147483647 h 1621"/>
                <a:gd name="T104" fmla="*/ 2147483647 w 884"/>
                <a:gd name="T105" fmla="*/ 2147483647 h 1621"/>
                <a:gd name="T106" fmla="*/ 2147483647 w 884"/>
                <a:gd name="T107" fmla="*/ 2147483647 h 1621"/>
                <a:gd name="T108" fmla="*/ 2147483647 w 884"/>
                <a:gd name="T109" fmla="*/ 2147483647 h 1621"/>
                <a:gd name="T110" fmla="*/ 2147483647 w 884"/>
                <a:gd name="T111" fmla="*/ 2147483647 h 1621"/>
                <a:gd name="T112" fmla="*/ 2147483647 w 884"/>
                <a:gd name="T113" fmla="*/ 2147483647 h 1621"/>
                <a:gd name="T114" fmla="*/ 2147483647 w 884"/>
                <a:gd name="T115" fmla="*/ 2147483647 h 1621"/>
                <a:gd name="T116" fmla="*/ 2147483647 w 884"/>
                <a:gd name="T117" fmla="*/ 2147483647 h 162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84"/>
                <a:gd name="T178" fmla="*/ 0 h 1621"/>
                <a:gd name="T179" fmla="*/ 884 w 884"/>
                <a:gd name="T180" fmla="*/ 1621 h 162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84" h="1621">
                  <a:moveTo>
                    <a:pt x="387" y="1448"/>
                  </a:moveTo>
                  <a:lnTo>
                    <a:pt x="392" y="1452"/>
                  </a:lnTo>
                  <a:lnTo>
                    <a:pt x="397" y="1455"/>
                  </a:lnTo>
                  <a:lnTo>
                    <a:pt x="403" y="1459"/>
                  </a:lnTo>
                  <a:lnTo>
                    <a:pt x="407" y="1462"/>
                  </a:lnTo>
                  <a:lnTo>
                    <a:pt x="412" y="1467"/>
                  </a:lnTo>
                  <a:lnTo>
                    <a:pt x="415" y="1471"/>
                  </a:lnTo>
                  <a:lnTo>
                    <a:pt x="419" y="1477"/>
                  </a:lnTo>
                  <a:lnTo>
                    <a:pt x="422" y="1483"/>
                  </a:lnTo>
                  <a:lnTo>
                    <a:pt x="420" y="1486"/>
                  </a:lnTo>
                  <a:lnTo>
                    <a:pt x="419" y="1492"/>
                  </a:lnTo>
                  <a:lnTo>
                    <a:pt x="417" y="1497"/>
                  </a:lnTo>
                  <a:lnTo>
                    <a:pt x="414" y="1501"/>
                  </a:lnTo>
                  <a:lnTo>
                    <a:pt x="419" y="1508"/>
                  </a:lnTo>
                  <a:lnTo>
                    <a:pt x="427" y="1515"/>
                  </a:lnTo>
                  <a:lnTo>
                    <a:pt x="437" y="1523"/>
                  </a:lnTo>
                  <a:lnTo>
                    <a:pt x="448" y="1530"/>
                  </a:lnTo>
                  <a:lnTo>
                    <a:pt x="459" y="1538"/>
                  </a:lnTo>
                  <a:lnTo>
                    <a:pt x="471" y="1546"/>
                  </a:lnTo>
                  <a:lnTo>
                    <a:pt x="481" y="1553"/>
                  </a:lnTo>
                  <a:lnTo>
                    <a:pt x="490" y="1560"/>
                  </a:lnTo>
                  <a:lnTo>
                    <a:pt x="504" y="1568"/>
                  </a:lnTo>
                  <a:lnTo>
                    <a:pt x="519" y="1575"/>
                  </a:lnTo>
                  <a:lnTo>
                    <a:pt x="533" y="1583"/>
                  </a:lnTo>
                  <a:lnTo>
                    <a:pt x="548" y="1590"/>
                  </a:lnTo>
                  <a:lnTo>
                    <a:pt x="562" y="1598"/>
                  </a:lnTo>
                  <a:lnTo>
                    <a:pt x="575" y="1605"/>
                  </a:lnTo>
                  <a:lnTo>
                    <a:pt x="590" y="1612"/>
                  </a:lnTo>
                  <a:lnTo>
                    <a:pt x="604" y="1619"/>
                  </a:lnTo>
                  <a:lnTo>
                    <a:pt x="609" y="1620"/>
                  </a:lnTo>
                  <a:lnTo>
                    <a:pt x="613" y="1620"/>
                  </a:lnTo>
                  <a:lnTo>
                    <a:pt x="618" y="1621"/>
                  </a:lnTo>
                  <a:lnTo>
                    <a:pt x="624" y="1621"/>
                  </a:lnTo>
                  <a:lnTo>
                    <a:pt x="628" y="1621"/>
                  </a:lnTo>
                  <a:lnTo>
                    <a:pt x="633" y="1621"/>
                  </a:lnTo>
                  <a:lnTo>
                    <a:pt x="639" y="1621"/>
                  </a:lnTo>
                  <a:lnTo>
                    <a:pt x="643" y="1620"/>
                  </a:lnTo>
                  <a:lnTo>
                    <a:pt x="647" y="1620"/>
                  </a:lnTo>
                  <a:lnTo>
                    <a:pt x="650" y="1619"/>
                  </a:lnTo>
                  <a:lnTo>
                    <a:pt x="654" y="1616"/>
                  </a:lnTo>
                  <a:lnTo>
                    <a:pt x="656" y="1614"/>
                  </a:lnTo>
                  <a:lnTo>
                    <a:pt x="655" y="1613"/>
                  </a:lnTo>
                  <a:lnTo>
                    <a:pt x="653" y="1612"/>
                  </a:lnTo>
                  <a:lnTo>
                    <a:pt x="649" y="1610"/>
                  </a:lnTo>
                  <a:lnTo>
                    <a:pt x="646" y="1610"/>
                  </a:lnTo>
                  <a:lnTo>
                    <a:pt x="632" y="1608"/>
                  </a:lnTo>
                  <a:lnTo>
                    <a:pt x="617" y="1605"/>
                  </a:lnTo>
                  <a:lnTo>
                    <a:pt x="603" y="1601"/>
                  </a:lnTo>
                  <a:lnTo>
                    <a:pt x="589" y="1597"/>
                  </a:lnTo>
                  <a:lnTo>
                    <a:pt x="575" y="1591"/>
                  </a:lnTo>
                  <a:lnTo>
                    <a:pt x="562" y="1584"/>
                  </a:lnTo>
                  <a:lnTo>
                    <a:pt x="550" y="1576"/>
                  </a:lnTo>
                  <a:lnTo>
                    <a:pt x="539" y="1567"/>
                  </a:lnTo>
                  <a:lnTo>
                    <a:pt x="532" y="1556"/>
                  </a:lnTo>
                  <a:lnTo>
                    <a:pt x="525" y="1547"/>
                  </a:lnTo>
                  <a:lnTo>
                    <a:pt x="518" y="1538"/>
                  </a:lnTo>
                  <a:lnTo>
                    <a:pt x="511" y="1528"/>
                  </a:lnTo>
                  <a:lnTo>
                    <a:pt x="505" y="1518"/>
                  </a:lnTo>
                  <a:lnTo>
                    <a:pt x="499" y="1508"/>
                  </a:lnTo>
                  <a:lnTo>
                    <a:pt x="495" y="1497"/>
                  </a:lnTo>
                  <a:lnTo>
                    <a:pt x="493" y="1485"/>
                  </a:lnTo>
                  <a:lnTo>
                    <a:pt x="490" y="1482"/>
                  </a:lnTo>
                  <a:lnTo>
                    <a:pt x="487" y="1480"/>
                  </a:lnTo>
                  <a:lnTo>
                    <a:pt x="482" y="1482"/>
                  </a:lnTo>
                  <a:lnTo>
                    <a:pt x="478" y="1483"/>
                  </a:lnTo>
                  <a:lnTo>
                    <a:pt x="478" y="1487"/>
                  </a:lnTo>
                  <a:lnTo>
                    <a:pt x="479" y="1492"/>
                  </a:lnTo>
                  <a:lnTo>
                    <a:pt x="480" y="1497"/>
                  </a:lnTo>
                  <a:lnTo>
                    <a:pt x="478" y="1502"/>
                  </a:lnTo>
                  <a:lnTo>
                    <a:pt x="476" y="1484"/>
                  </a:lnTo>
                  <a:lnTo>
                    <a:pt x="474" y="1444"/>
                  </a:lnTo>
                  <a:lnTo>
                    <a:pt x="472" y="1399"/>
                  </a:lnTo>
                  <a:lnTo>
                    <a:pt x="471" y="1370"/>
                  </a:lnTo>
                  <a:lnTo>
                    <a:pt x="473" y="1368"/>
                  </a:lnTo>
                  <a:lnTo>
                    <a:pt x="482" y="1378"/>
                  </a:lnTo>
                  <a:lnTo>
                    <a:pt x="487" y="1394"/>
                  </a:lnTo>
                  <a:lnTo>
                    <a:pt x="491" y="1411"/>
                  </a:lnTo>
                  <a:lnTo>
                    <a:pt x="496" y="1427"/>
                  </a:lnTo>
                  <a:lnTo>
                    <a:pt x="503" y="1444"/>
                  </a:lnTo>
                  <a:lnTo>
                    <a:pt x="509" y="1459"/>
                  </a:lnTo>
                  <a:lnTo>
                    <a:pt x="516" y="1472"/>
                  </a:lnTo>
                  <a:lnTo>
                    <a:pt x="524" y="1486"/>
                  </a:lnTo>
                  <a:lnTo>
                    <a:pt x="533" y="1499"/>
                  </a:lnTo>
                  <a:lnTo>
                    <a:pt x="542" y="1510"/>
                  </a:lnTo>
                  <a:lnTo>
                    <a:pt x="552" y="1522"/>
                  </a:lnTo>
                  <a:lnTo>
                    <a:pt x="564" y="1532"/>
                  </a:lnTo>
                  <a:lnTo>
                    <a:pt x="577" y="1543"/>
                  </a:lnTo>
                  <a:lnTo>
                    <a:pt x="583" y="1546"/>
                  </a:lnTo>
                  <a:lnTo>
                    <a:pt x="595" y="1553"/>
                  </a:lnTo>
                  <a:lnTo>
                    <a:pt x="610" y="1561"/>
                  </a:lnTo>
                  <a:lnTo>
                    <a:pt x="628" y="1569"/>
                  </a:lnTo>
                  <a:lnTo>
                    <a:pt x="647" y="1577"/>
                  </a:lnTo>
                  <a:lnTo>
                    <a:pt x="665" y="1584"/>
                  </a:lnTo>
                  <a:lnTo>
                    <a:pt x="683" y="1589"/>
                  </a:lnTo>
                  <a:lnTo>
                    <a:pt x="697" y="1590"/>
                  </a:lnTo>
                  <a:lnTo>
                    <a:pt x="711" y="1586"/>
                  </a:lnTo>
                  <a:lnTo>
                    <a:pt x="722" y="1579"/>
                  </a:lnTo>
                  <a:lnTo>
                    <a:pt x="729" y="1569"/>
                  </a:lnTo>
                  <a:lnTo>
                    <a:pt x="733" y="1558"/>
                  </a:lnTo>
                  <a:lnTo>
                    <a:pt x="737" y="1545"/>
                  </a:lnTo>
                  <a:lnTo>
                    <a:pt x="740" y="1532"/>
                  </a:lnTo>
                  <a:lnTo>
                    <a:pt x="744" y="1520"/>
                  </a:lnTo>
                  <a:lnTo>
                    <a:pt x="748" y="1508"/>
                  </a:lnTo>
                  <a:lnTo>
                    <a:pt x="752" y="1497"/>
                  </a:lnTo>
                  <a:lnTo>
                    <a:pt x="752" y="1486"/>
                  </a:lnTo>
                  <a:lnTo>
                    <a:pt x="750" y="1476"/>
                  </a:lnTo>
                  <a:lnTo>
                    <a:pt x="753" y="1465"/>
                  </a:lnTo>
                  <a:lnTo>
                    <a:pt x="757" y="1465"/>
                  </a:lnTo>
                  <a:lnTo>
                    <a:pt x="769" y="1467"/>
                  </a:lnTo>
                  <a:lnTo>
                    <a:pt x="785" y="1468"/>
                  </a:lnTo>
                  <a:lnTo>
                    <a:pt x="806" y="1468"/>
                  </a:lnTo>
                  <a:lnTo>
                    <a:pt x="828" y="1467"/>
                  </a:lnTo>
                  <a:lnTo>
                    <a:pt x="849" y="1464"/>
                  </a:lnTo>
                  <a:lnTo>
                    <a:pt x="869" y="1460"/>
                  </a:lnTo>
                  <a:lnTo>
                    <a:pt x="884" y="1452"/>
                  </a:lnTo>
                  <a:lnTo>
                    <a:pt x="883" y="1450"/>
                  </a:lnTo>
                  <a:lnTo>
                    <a:pt x="883" y="1449"/>
                  </a:lnTo>
                  <a:lnTo>
                    <a:pt x="882" y="1447"/>
                  </a:lnTo>
                  <a:lnTo>
                    <a:pt x="881" y="1447"/>
                  </a:lnTo>
                  <a:lnTo>
                    <a:pt x="864" y="1446"/>
                  </a:lnTo>
                  <a:lnTo>
                    <a:pt x="848" y="1445"/>
                  </a:lnTo>
                  <a:lnTo>
                    <a:pt x="832" y="1444"/>
                  </a:lnTo>
                  <a:lnTo>
                    <a:pt x="816" y="1444"/>
                  </a:lnTo>
                  <a:lnTo>
                    <a:pt x="800" y="1442"/>
                  </a:lnTo>
                  <a:lnTo>
                    <a:pt x="784" y="1442"/>
                  </a:lnTo>
                  <a:lnTo>
                    <a:pt x="768" y="1444"/>
                  </a:lnTo>
                  <a:lnTo>
                    <a:pt x="752" y="1444"/>
                  </a:lnTo>
                  <a:lnTo>
                    <a:pt x="749" y="1433"/>
                  </a:lnTo>
                  <a:lnTo>
                    <a:pt x="744" y="1411"/>
                  </a:lnTo>
                  <a:lnTo>
                    <a:pt x="739" y="1385"/>
                  </a:lnTo>
                  <a:lnTo>
                    <a:pt x="735" y="1366"/>
                  </a:lnTo>
                  <a:lnTo>
                    <a:pt x="734" y="1366"/>
                  </a:lnTo>
                  <a:lnTo>
                    <a:pt x="724" y="1319"/>
                  </a:lnTo>
                  <a:lnTo>
                    <a:pt x="710" y="1274"/>
                  </a:lnTo>
                  <a:lnTo>
                    <a:pt x="695" y="1231"/>
                  </a:lnTo>
                  <a:lnTo>
                    <a:pt x="678" y="1187"/>
                  </a:lnTo>
                  <a:lnTo>
                    <a:pt x="659" y="1144"/>
                  </a:lnTo>
                  <a:lnTo>
                    <a:pt x="642" y="1102"/>
                  </a:lnTo>
                  <a:lnTo>
                    <a:pt x="624" y="1059"/>
                  </a:lnTo>
                  <a:lnTo>
                    <a:pt x="608" y="1015"/>
                  </a:lnTo>
                  <a:lnTo>
                    <a:pt x="596" y="989"/>
                  </a:lnTo>
                  <a:lnTo>
                    <a:pt x="583" y="964"/>
                  </a:lnTo>
                  <a:lnTo>
                    <a:pt x="572" y="937"/>
                  </a:lnTo>
                  <a:lnTo>
                    <a:pt x="559" y="911"/>
                  </a:lnTo>
                  <a:lnTo>
                    <a:pt x="545" y="885"/>
                  </a:lnTo>
                  <a:lnTo>
                    <a:pt x="532" y="860"/>
                  </a:lnTo>
                  <a:lnTo>
                    <a:pt x="518" y="835"/>
                  </a:lnTo>
                  <a:lnTo>
                    <a:pt x="503" y="811"/>
                  </a:lnTo>
                  <a:lnTo>
                    <a:pt x="493" y="798"/>
                  </a:lnTo>
                  <a:lnTo>
                    <a:pt x="482" y="785"/>
                  </a:lnTo>
                  <a:lnTo>
                    <a:pt x="472" y="773"/>
                  </a:lnTo>
                  <a:lnTo>
                    <a:pt x="460" y="761"/>
                  </a:lnTo>
                  <a:lnTo>
                    <a:pt x="449" y="748"/>
                  </a:lnTo>
                  <a:lnTo>
                    <a:pt x="437" y="737"/>
                  </a:lnTo>
                  <a:lnTo>
                    <a:pt x="425" y="725"/>
                  </a:lnTo>
                  <a:lnTo>
                    <a:pt x="413" y="714"/>
                  </a:lnTo>
                  <a:lnTo>
                    <a:pt x="400" y="702"/>
                  </a:lnTo>
                  <a:lnTo>
                    <a:pt x="389" y="692"/>
                  </a:lnTo>
                  <a:lnTo>
                    <a:pt x="376" y="682"/>
                  </a:lnTo>
                  <a:lnTo>
                    <a:pt x="365" y="671"/>
                  </a:lnTo>
                  <a:lnTo>
                    <a:pt x="353" y="662"/>
                  </a:lnTo>
                  <a:lnTo>
                    <a:pt x="342" y="652"/>
                  </a:lnTo>
                  <a:lnTo>
                    <a:pt x="330" y="642"/>
                  </a:lnTo>
                  <a:lnTo>
                    <a:pt x="319" y="634"/>
                  </a:lnTo>
                  <a:lnTo>
                    <a:pt x="313" y="625"/>
                  </a:lnTo>
                  <a:lnTo>
                    <a:pt x="307" y="617"/>
                  </a:lnTo>
                  <a:lnTo>
                    <a:pt x="301" y="609"/>
                  </a:lnTo>
                  <a:lnTo>
                    <a:pt x="296" y="602"/>
                  </a:lnTo>
                  <a:lnTo>
                    <a:pt x="290" y="595"/>
                  </a:lnTo>
                  <a:lnTo>
                    <a:pt x="283" y="588"/>
                  </a:lnTo>
                  <a:lnTo>
                    <a:pt x="276" y="580"/>
                  </a:lnTo>
                  <a:lnTo>
                    <a:pt x="269" y="571"/>
                  </a:lnTo>
                  <a:lnTo>
                    <a:pt x="263" y="568"/>
                  </a:lnTo>
                  <a:lnTo>
                    <a:pt x="259" y="563"/>
                  </a:lnTo>
                  <a:lnTo>
                    <a:pt x="252" y="558"/>
                  </a:lnTo>
                  <a:lnTo>
                    <a:pt x="244" y="558"/>
                  </a:lnTo>
                  <a:lnTo>
                    <a:pt x="244" y="533"/>
                  </a:lnTo>
                  <a:lnTo>
                    <a:pt x="245" y="505"/>
                  </a:lnTo>
                  <a:lnTo>
                    <a:pt x="245" y="479"/>
                  </a:lnTo>
                  <a:lnTo>
                    <a:pt x="242" y="453"/>
                  </a:lnTo>
                  <a:lnTo>
                    <a:pt x="239" y="428"/>
                  </a:lnTo>
                  <a:lnTo>
                    <a:pt x="235" y="405"/>
                  </a:lnTo>
                  <a:lnTo>
                    <a:pt x="231" y="382"/>
                  </a:lnTo>
                  <a:lnTo>
                    <a:pt x="233" y="358"/>
                  </a:lnTo>
                  <a:lnTo>
                    <a:pt x="244" y="343"/>
                  </a:lnTo>
                  <a:lnTo>
                    <a:pt x="247" y="325"/>
                  </a:lnTo>
                  <a:lnTo>
                    <a:pt x="248" y="306"/>
                  </a:lnTo>
                  <a:lnTo>
                    <a:pt x="247" y="288"/>
                  </a:lnTo>
                  <a:lnTo>
                    <a:pt x="243" y="267"/>
                  </a:lnTo>
                  <a:lnTo>
                    <a:pt x="236" y="246"/>
                  </a:lnTo>
                  <a:lnTo>
                    <a:pt x="229" y="226"/>
                  </a:lnTo>
                  <a:lnTo>
                    <a:pt x="220" y="205"/>
                  </a:lnTo>
                  <a:lnTo>
                    <a:pt x="210" y="185"/>
                  </a:lnTo>
                  <a:lnTo>
                    <a:pt x="200" y="166"/>
                  </a:lnTo>
                  <a:lnTo>
                    <a:pt x="189" y="146"/>
                  </a:lnTo>
                  <a:lnTo>
                    <a:pt x="177" y="127"/>
                  </a:lnTo>
                  <a:lnTo>
                    <a:pt x="175" y="122"/>
                  </a:lnTo>
                  <a:lnTo>
                    <a:pt x="171" y="119"/>
                  </a:lnTo>
                  <a:lnTo>
                    <a:pt x="169" y="115"/>
                  </a:lnTo>
                  <a:lnTo>
                    <a:pt x="174" y="112"/>
                  </a:lnTo>
                  <a:lnTo>
                    <a:pt x="185" y="88"/>
                  </a:lnTo>
                  <a:lnTo>
                    <a:pt x="192" y="57"/>
                  </a:lnTo>
                  <a:lnTo>
                    <a:pt x="193" y="25"/>
                  </a:lnTo>
                  <a:lnTo>
                    <a:pt x="183" y="0"/>
                  </a:lnTo>
                  <a:lnTo>
                    <a:pt x="168" y="23"/>
                  </a:lnTo>
                  <a:lnTo>
                    <a:pt x="170" y="34"/>
                  </a:lnTo>
                  <a:lnTo>
                    <a:pt x="170" y="44"/>
                  </a:lnTo>
                  <a:lnTo>
                    <a:pt x="170" y="55"/>
                  </a:lnTo>
                  <a:lnTo>
                    <a:pt x="170" y="66"/>
                  </a:lnTo>
                  <a:lnTo>
                    <a:pt x="167" y="78"/>
                  </a:lnTo>
                  <a:lnTo>
                    <a:pt x="163" y="90"/>
                  </a:lnTo>
                  <a:lnTo>
                    <a:pt x="160" y="103"/>
                  </a:lnTo>
                  <a:lnTo>
                    <a:pt x="160" y="115"/>
                  </a:lnTo>
                  <a:lnTo>
                    <a:pt x="160" y="116"/>
                  </a:lnTo>
                  <a:lnTo>
                    <a:pt x="161" y="118"/>
                  </a:lnTo>
                  <a:lnTo>
                    <a:pt x="162" y="118"/>
                  </a:lnTo>
                  <a:lnTo>
                    <a:pt x="164" y="118"/>
                  </a:lnTo>
                  <a:lnTo>
                    <a:pt x="174" y="139"/>
                  </a:lnTo>
                  <a:lnTo>
                    <a:pt x="183" y="161"/>
                  </a:lnTo>
                  <a:lnTo>
                    <a:pt x="191" y="183"/>
                  </a:lnTo>
                  <a:lnTo>
                    <a:pt x="199" y="205"/>
                  </a:lnTo>
                  <a:lnTo>
                    <a:pt x="207" y="227"/>
                  </a:lnTo>
                  <a:lnTo>
                    <a:pt x="214" y="250"/>
                  </a:lnTo>
                  <a:lnTo>
                    <a:pt x="221" y="272"/>
                  </a:lnTo>
                  <a:lnTo>
                    <a:pt x="227" y="295"/>
                  </a:lnTo>
                  <a:lnTo>
                    <a:pt x="221" y="293"/>
                  </a:lnTo>
                  <a:lnTo>
                    <a:pt x="215" y="291"/>
                  </a:lnTo>
                  <a:lnTo>
                    <a:pt x="209" y="289"/>
                  </a:lnTo>
                  <a:lnTo>
                    <a:pt x="204" y="286"/>
                  </a:lnTo>
                  <a:lnTo>
                    <a:pt x="193" y="284"/>
                  </a:lnTo>
                  <a:lnTo>
                    <a:pt x="182" y="284"/>
                  </a:lnTo>
                  <a:lnTo>
                    <a:pt x="171" y="283"/>
                  </a:lnTo>
                  <a:lnTo>
                    <a:pt x="161" y="283"/>
                  </a:lnTo>
                  <a:lnTo>
                    <a:pt x="151" y="284"/>
                  </a:lnTo>
                  <a:lnTo>
                    <a:pt x="140" y="286"/>
                  </a:lnTo>
                  <a:lnTo>
                    <a:pt x="131" y="289"/>
                  </a:lnTo>
                  <a:lnTo>
                    <a:pt x="121" y="293"/>
                  </a:lnTo>
                  <a:lnTo>
                    <a:pt x="114" y="298"/>
                  </a:lnTo>
                  <a:lnTo>
                    <a:pt x="108" y="306"/>
                  </a:lnTo>
                  <a:lnTo>
                    <a:pt x="106" y="314"/>
                  </a:lnTo>
                  <a:lnTo>
                    <a:pt x="106" y="324"/>
                  </a:lnTo>
                  <a:lnTo>
                    <a:pt x="109" y="325"/>
                  </a:lnTo>
                  <a:lnTo>
                    <a:pt x="110" y="324"/>
                  </a:lnTo>
                  <a:lnTo>
                    <a:pt x="113" y="320"/>
                  </a:lnTo>
                  <a:lnTo>
                    <a:pt x="115" y="318"/>
                  </a:lnTo>
                  <a:lnTo>
                    <a:pt x="119" y="316"/>
                  </a:lnTo>
                  <a:lnTo>
                    <a:pt x="125" y="314"/>
                  </a:lnTo>
                  <a:lnTo>
                    <a:pt x="130" y="313"/>
                  </a:lnTo>
                  <a:lnTo>
                    <a:pt x="136" y="312"/>
                  </a:lnTo>
                  <a:lnTo>
                    <a:pt x="140" y="312"/>
                  </a:lnTo>
                  <a:lnTo>
                    <a:pt x="146" y="311"/>
                  </a:lnTo>
                  <a:lnTo>
                    <a:pt x="151" y="310"/>
                  </a:lnTo>
                  <a:lnTo>
                    <a:pt x="156" y="307"/>
                  </a:lnTo>
                  <a:lnTo>
                    <a:pt x="164" y="306"/>
                  </a:lnTo>
                  <a:lnTo>
                    <a:pt x="174" y="305"/>
                  </a:lnTo>
                  <a:lnTo>
                    <a:pt x="182" y="305"/>
                  </a:lnTo>
                  <a:lnTo>
                    <a:pt x="190" y="305"/>
                  </a:lnTo>
                  <a:lnTo>
                    <a:pt x="198" y="306"/>
                  </a:lnTo>
                  <a:lnTo>
                    <a:pt x="206" y="307"/>
                  </a:lnTo>
                  <a:lnTo>
                    <a:pt x="215" y="309"/>
                  </a:lnTo>
                  <a:lnTo>
                    <a:pt x="223" y="310"/>
                  </a:lnTo>
                  <a:lnTo>
                    <a:pt x="218" y="322"/>
                  </a:lnTo>
                  <a:lnTo>
                    <a:pt x="214" y="333"/>
                  </a:lnTo>
                  <a:lnTo>
                    <a:pt x="207" y="343"/>
                  </a:lnTo>
                  <a:lnTo>
                    <a:pt x="199" y="352"/>
                  </a:lnTo>
                  <a:lnTo>
                    <a:pt x="199" y="367"/>
                  </a:lnTo>
                  <a:lnTo>
                    <a:pt x="200" y="383"/>
                  </a:lnTo>
                  <a:lnTo>
                    <a:pt x="202" y="398"/>
                  </a:lnTo>
                  <a:lnTo>
                    <a:pt x="205" y="415"/>
                  </a:lnTo>
                  <a:lnTo>
                    <a:pt x="210" y="442"/>
                  </a:lnTo>
                  <a:lnTo>
                    <a:pt x="214" y="469"/>
                  </a:lnTo>
                  <a:lnTo>
                    <a:pt x="217" y="495"/>
                  </a:lnTo>
                  <a:lnTo>
                    <a:pt x="220" y="523"/>
                  </a:lnTo>
                  <a:lnTo>
                    <a:pt x="223" y="547"/>
                  </a:lnTo>
                  <a:lnTo>
                    <a:pt x="225" y="571"/>
                  </a:lnTo>
                  <a:lnTo>
                    <a:pt x="225" y="595"/>
                  </a:lnTo>
                  <a:lnTo>
                    <a:pt x="224" y="619"/>
                  </a:lnTo>
                  <a:lnTo>
                    <a:pt x="210" y="622"/>
                  </a:lnTo>
                  <a:lnTo>
                    <a:pt x="197" y="624"/>
                  </a:lnTo>
                  <a:lnTo>
                    <a:pt x="183" y="627"/>
                  </a:lnTo>
                  <a:lnTo>
                    <a:pt x="169" y="631"/>
                  </a:lnTo>
                  <a:lnTo>
                    <a:pt x="155" y="636"/>
                  </a:lnTo>
                  <a:lnTo>
                    <a:pt x="143" y="641"/>
                  </a:lnTo>
                  <a:lnTo>
                    <a:pt x="130" y="648"/>
                  </a:lnTo>
                  <a:lnTo>
                    <a:pt x="118" y="656"/>
                  </a:lnTo>
                  <a:lnTo>
                    <a:pt x="105" y="665"/>
                  </a:lnTo>
                  <a:lnTo>
                    <a:pt x="93" y="675"/>
                  </a:lnTo>
                  <a:lnTo>
                    <a:pt x="84" y="685"/>
                  </a:lnTo>
                  <a:lnTo>
                    <a:pt x="77" y="695"/>
                  </a:lnTo>
                  <a:lnTo>
                    <a:pt x="69" y="707"/>
                  </a:lnTo>
                  <a:lnTo>
                    <a:pt x="62" y="718"/>
                  </a:lnTo>
                  <a:lnTo>
                    <a:pt x="55" y="731"/>
                  </a:lnTo>
                  <a:lnTo>
                    <a:pt x="46" y="743"/>
                  </a:lnTo>
                  <a:lnTo>
                    <a:pt x="45" y="747"/>
                  </a:lnTo>
                  <a:lnTo>
                    <a:pt x="47" y="752"/>
                  </a:lnTo>
                  <a:lnTo>
                    <a:pt x="52" y="754"/>
                  </a:lnTo>
                  <a:lnTo>
                    <a:pt x="55" y="758"/>
                  </a:lnTo>
                  <a:lnTo>
                    <a:pt x="60" y="761"/>
                  </a:lnTo>
                  <a:lnTo>
                    <a:pt x="64" y="763"/>
                  </a:lnTo>
                  <a:lnTo>
                    <a:pt x="69" y="764"/>
                  </a:lnTo>
                  <a:lnTo>
                    <a:pt x="75" y="764"/>
                  </a:lnTo>
                  <a:lnTo>
                    <a:pt x="80" y="764"/>
                  </a:lnTo>
                  <a:lnTo>
                    <a:pt x="85" y="763"/>
                  </a:lnTo>
                  <a:lnTo>
                    <a:pt x="91" y="763"/>
                  </a:lnTo>
                  <a:lnTo>
                    <a:pt x="96" y="763"/>
                  </a:lnTo>
                  <a:lnTo>
                    <a:pt x="103" y="760"/>
                  </a:lnTo>
                  <a:lnTo>
                    <a:pt x="110" y="756"/>
                  </a:lnTo>
                  <a:lnTo>
                    <a:pt x="117" y="752"/>
                  </a:lnTo>
                  <a:lnTo>
                    <a:pt x="123" y="749"/>
                  </a:lnTo>
                  <a:lnTo>
                    <a:pt x="123" y="759"/>
                  </a:lnTo>
                  <a:lnTo>
                    <a:pt x="93" y="781"/>
                  </a:lnTo>
                  <a:lnTo>
                    <a:pt x="86" y="785"/>
                  </a:lnTo>
                  <a:lnTo>
                    <a:pt x="78" y="790"/>
                  </a:lnTo>
                  <a:lnTo>
                    <a:pt x="70" y="796"/>
                  </a:lnTo>
                  <a:lnTo>
                    <a:pt x="64" y="802"/>
                  </a:lnTo>
                  <a:lnTo>
                    <a:pt x="56" y="816"/>
                  </a:lnTo>
                  <a:lnTo>
                    <a:pt x="47" y="830"/>
                  </a:lnTo>
                  <a:lnTo>
                    <a:pt x="37" y="845"/>
                  </a:lnTo>
                  <a:lnTo>
                    <a:pt x="27" y="859"/>
                  </a:lnTo>
                  <a:lnTo>
                    <a:pt x="19" y="875"/>
                  </a:lnTo>
                  <a:lnTo>
                    <a:pt x="11" y="891"/>
                  </a:lnTo>
                  <a:lnTo>
                    <a:pt x="4" y="908"/>
                  </a:lnTo>
                  <a:lnTo>
                    <a:pt x="0" y="927"/>
                  </a:lnTo>
                  <a:lnTo>
                    <a:pt x="3" y="933"/>
                  </a:lnTo>
                  <a:lnTo>
                    <a:pt x="7" y="928"/>
                  </a:lnTo>
                  <a:lnTo>
                    <a:pt x="10" y="922"/>
                  </a:lnTo>
                  <a:lnTo>
                    <a:pt x="15" y="920"/>
                  </a:lnTo>
                  <a:lnTo>
                    <a:pt x="16" y="956"/>
                  </a:lnTo>
                  <a:lnTo>
                    <a:pt x="17" y="964"/>
                  </a:lnTo>
                  <a:lnTo>
                    <a:pt x="16" y="973"/>
                  </a:lnTo>
                  <a:lnTo>
                    <a:pt x="16" y="982"/>
                  </a:lnTo>
                  <a:lnTo>
                    <a:pt x="18" y="990"/>
                  </a:lnTo>
                  <a:lnTo>
                    <a:pt x="17" y="1014"/>
                  </a:lnTo>
                  <a:lnTo>
                    <a:pt x="15" y="1038"/>
                  </a:lnTo>
                  <a:lnTo>
                    <a:pt x="12" y="1063"/>
                  </a:lnTo>
                  <a:lnTo>
                    <a:pt x="10" y="1087"/>
                  </a:lnTo>
                  <a:lnTo>
                    <a:pt x="12" y="1094"/>
                  </a:lnTo>
                  <a:lnTo>
                    <a:pt x="12" y="1102"/>
                  </a:lnTo>
                  <a:lnTo>
                    <a:pt x="15" y="1109"/>
                  </a:lnTo>
                  <a:lnTo>
                    <a:pt x="19" y="1113"/>
                  </a:lnTo>
                  <a:lnTo>
                    <a:pt x="31" y="1096"/>
                  </a:lnTo>
                  <a:lnTo>
                    <a:pt x="39" y="1076"/>
                  </a:lnTo>
                  <a:lnTo>
                    <a:pt x="43" y="1057"/>
                  </a:lnTo>
                  <a:lnTo>
                    <a:pt x="47" y="1037"/>
                  </a:lnTo>
                  <a:lnTo>
                    <a:pt x="48" y="1017"/>
                  </a:lnTo>
                  <a:lnTo>
                    <a:pt x="48" y="996"/>
                  </a:lnTo>
                  <a:lnTo>
                    <a:pt x="48" y="975"/>
                  </a:lnTo>
                  <a:lnTo>
                    <a:pt x="48" y="954"/>
                  </a:lnTo>
                  <a:lnTo>
                    <a:pt x="43" y="939"/>
                  </a:lnTo>
                  <a:lnTo>
                    <a:pt x="38" y="924"/>
                  </a:lnTo>
                  <a:lnTo>
                    <a:pt x="32" y="909"/>
                  </a:lnTo>
                  <a:lnTo>
                    <a:pt x="25" y="896"/>
                  </a:lnTo>
                  <a:lnTo>
                    <a:pt x="32" y="888"/>
                  </a:lnTo>
                  <a:lnTo>
                    <a:pt x="38" y="890"/>
                  </a:lnTo>
                  <a:lnTo>
                    <a:pt x="43" y="893"/>
                  </a:lnTo>
                  <a:lnTo>
                    <a:pt x="50" y="896"/>
                  </a:lnTo>
                  <a:lnTo>
                    <a:pt x="56" y="899"/>
                  </a:lnTo>
                  <a:lnTo>
                    <a:pt x="62" y="903"/>
                  </a:lnTo>
                  <a:lnTo>
                    <a:pt x="68" y="906"/>
                  </a:lnTo>
                  <a:lnTo>
                    <a:pt x="72" y="909"/>
                  </a:lnTo>
                  <a:lnTo>
                    <a:pt x="78" y="914"/>
                  </a:lnTo>
                  <a:lnTo>
                    <a:pt x="84" y="923"/>
                  </a:lnTo>
                  <a:lnTo>
                    <a:pt x="92" y="931"/>
                  </a:lnTo>
                  <a:lnTo>
                    <a:pt x="100" y="939"/>
                  </a:lnTo>
                  <a:lnTo>
                    <a:pt x="109" y="947"/>
                  </a:lnTo>
                  <a:lnTo>
                    <a:pt x="121" y="965"/>
                  </a:lnTo>
                  <a:lnTo>
                    <a:pt x="131" y="983"/>
                  </a:lnTo>
                  <a:lnTo>
                    <a:pt x="141" y="1002"/>
                  </a:lnTo>
                  <a:lnTo>
                    <a:pt x="151" y="1020"/>
                  </a:lnTo>
                  <a:lnTo>
                    <a:pt x="161" y="1040"/>
                  </a:lnTo>
                  <a:lnTo>
                    <a:pt x="172" y="1058"/>
                  </a:lnTo>
                  <a:lnTo>
                    <a:pt x="184" y="1078"/>
                  </a:lnTo>
                  <a:lnTo>
                    <a:pt x="198" y="1096"/>
                  </a:lnTo>
                  <a:lnTo>
                    <a:pt x="200" y="1098"/>
                  </a:lnTo>
                  <a:lnTo>
                    <a:pt x="202" y="1101"/>
                  </a:lnTo>
                  <a:lnTo>
                    <a:pt x="205" y="1103"/>
                  </a:lnTo>
                  <a:lnTo>
                    <a:pt x="208" y="1103"/>
                  </a:lnTo>
                  <a:lnTo>
                    <a:pt x="202" y="1076"/>
                  </a:lnTo>
                  <a:lnTo>
                    <a:pt x="195" y="1050"/>
                  </a:lnTo>
                  <a:lnTo>
                    <a:pt x="186" y="1025"/>
                  </a:lnTo>
                  <a:lnTo>
                    <a:pt x="178" y="998"/>
                  </a:lnTo>
                  <a:lnTo>
                    <a:pt x="172" y="989"/>
                  </a:lnTo>
                  <a:lnTo>
                    <a:pt x="166" y="979"/>
                  </a:lnTo>
                  <a:lnTo>
                    <a:pt x="160" y="969"/>
                  </a:lnTo>
                  <a:lnTo>
                    <a:pt x="156" y="960"/>
                  </a:lnTo>
                  <a:lnTo>
                    <a:pt x="162" y="964"/>
                  </a:lnTo>
                  <a:lnTo>
                    <a:pt x="169" y="966"/>
                  </a:lnTo>
                  <a:lnTo>
                    <a:pt x="175" y="968"/>
                  </a:lnTo>
                  <a:lnTo>
                    <a:pt x="180" y="972"/>
                  </a:lnTo>
                  <a:lnTo>
                    <a:pt x="186" y="974"/>
                  </a:lnTo>
                  <a:lnTo>
                    <a:pt x="193" y="976"/>
                  </a:lnTo>
                  <a:lnTo>
                    <a:pt x="199" y="980"/>
                  </a:lnTo>
                  <a:lnTo>
                    <a:pt x="206" y="983"/>
                  </a:lnTo>
                  <a:lnTo>
                    <a:pt x="228" y="992"/>
                  </a:lnTo>
                  <a:lnTo>
                    <a:pt x="248" y="1004"/>
                  </a:lnTo>
                  <a:lnTo>
                    <a:pt x="269" y="1015"/>
                  </a:lnTo>
                  <a:lnTo>
                    <a:pt x="290" y="1028"/>
                  </a:lnTo>
                  <a:lnTo>
                    <a:pt x="308" y="1042"/>
                  </a:lnTo>
                  <a:lnTo>
                    <a:pt x="326" y="1059"/>
                  </a:lnTo>
                  <a:lnTo>
                    <a:pt x="341" y="1078"/>
                  </a:lnTo>
                  <a:lnTo>
                    <a:pt x="354" y="1098"/>
                  </a:lnTo>
                  <a:lnTo>
                    <a:pt x="362" y="1112"/>
                  </a:lnTo>
                  <a:lnTo>
                    <a:pt x="370" y="1125"/>
                  </a:lnTo>
                  <a:lnTo>
                    <a:pt x="380" y="1139"/>
                  </a:lnTo>
                  <a:lnTo>
                    <a:pt x="389" y="1151"/>
                  </a:lnTo>
                  <a:lnTo>
                    <a:pt x="398" y="1165"/>
                  </a:lnTo>
                  <a:lnTo>
                    <a:pt x="406" y="1178"/>
                  </a:lnTo>
                  <a:lnTo>
                    <a:pt x="414" y="1192"/>
                  </a:lnTo>
                  <a:lnTo>
                    <a:pt x="421" y="1205"/>
                  </a:lnTo>
                  <a:lnTo>
                    <a:pt x="432" y="1219"/>
                  </a:lnTo>
                  <a:lnTo>
                    <a:pt x="440" y="1233"/>
                  </a:lnTo>
                  <a:lnTo>
                    <a:pt x="445" y="1247"/>
                  </a:lnTo>
                  <a:lnTo>
                    <a:pt x="450" y="1262"/>
                  </a:lnTo>
                  <a:lnTo>
                    <a:pt x="453" y="1277"/>
                  </a:lnTo>
                  <a:lnTo>
                    <a:pt x="455" y="1293"/>
                  </a:lnTo>
                  <a:lnTo>
                    <a:pt x="455" y="1309"/>
                  </a:lnTo>
                  <a:lnTo>
                    <a:pt x="453" y="1325"/>
                  </a:lnTo>
                  <a:lnTo>
                    <a:pt x="449" y="1349"/>
                  </a:lnTo>
                  <a:lnTo>
                    <a:pt x="446" y="1375"/>
                  </a:lnTo>
                  <a:lnTo>
                    <a:pt x="445" y="1400"/>
                  </a:lnTo>
                  <a:lnTo>
                    <a:pt x="444" y="1425"/>
                  </a:lnTo>
                  <a:lnTo>
                    <a:pt x="432" y="1416"/>
                  </a:lnTo>
                  <a:lnTo>
                    <a:pt x="418" y="1411"/>
                  </a:lnTo>
                  <a:lnTo>
                    <a:pt x="406" y="1404"/>
                  </a:lnTo>
                  <a:lnTo>
                    <a:pt x="398" y="1395"/>
                  </a:lnTo>
                  <a:lnTo>
                    <a:pt x="391" y="1384"/>
                  </a:lnTo>
                  <a:lnTo>
                    <a:pt x="385" y="1372"/>
                  </a:lnTo>
                  <a:lnTo>
                    <a:pt x="380" y="1360"/>
                  </a:lnTo>
                  <a:lnTo>
                    <a:pt x="374" y="1347"/>
                  </a:lnTo>
                  <a:lnTo>
                    <a:pt x="368" y="1335"/>
                  </a:lnTo>
                  <a:lnTo>
                    <a:pt x="364" y="1340"/>
                  </a:lnTo>
                  <a:lnTo>
                    <a:pt x="361" y="1348"/>
                  </a:lnTo>
                  <a:lnTo>
                    <a:pt x="360" y="1356"/>
                  </a:lnTo>
                  <a:lnTo>
                    <a:pt x="359" y="1364"/>
                  </a:lnTo>
                  <a:lnTo>
                    <a:pt x="353" y="1358"/>
                  </a:lnTo>
                  <a:lnTo>
                    <a:pt x="349" y="1352"/>
                  </a:lnTo>
                  <a:lnTo>
                    <a:pt x="344" y="1343"/>
                  </a:lnTo>
                  <a:lnTo>
                    <a:pt x="339" y="1337"/>
                  </a:lnTo>
                  <a:lnTo>
                    <a:pt x="335" y="1328"/>
                  </a:lnTo>
                  <a:lnTo>
                    <a:pt x="329" y="1322"/>
                  </a:lnTo>
                  <a:lnTo>
                    <a:pt x="323" y="1314"/>
                  </a:lnTo>
                  <a:lnTo>
                    <a:pt x="319" y="1304"/>
                  </a:lnTo>
                  <a:lnTo>
                    <a:pt x="316" y="1302"/>
                  </a:lnTo>
                  <a:lnTo>
                    <a:pt x="314" y="1300"/>
                  </a:lnTo>
                  <a:lnTo>
                    <a:pt x="311" y="1297"/>
                  </a:lnTo>
                  <a:lnTo>
                    <a:pt x="307" y="1299"/>
                  </a:lnTo>
                  <a:lnTo>
                    <a:pt x="312" y="1325"/>
                  </a:lnTo>
                  <a:lnTo>
                    <a:pt x="319" y="1352"/>
                  </a:lnTo>
                  <a:lnTo>
                    <a:pt x="326" y="1377"/>
                  </a:lnTo>
                  <a:lnTo>
                    <a:pt x="330" y="1404"/>
                  </a:lnTo>
                  <a:lnTo>
                    <a:pt x="330" y="1409"/>
                  </a:lnTo>
                  <a:lnTo>
                    <a:pt x="331" y="1414"/>
                  </a:lnTo>
                  <a:lnTo>
                    <a:pt x="332" y="1418"/>
                  </a:lnTo>
                  <a:lnTo>
                    <a:pt x="330" y="1422"/>
                  </a:lnTo>
                  <a:lnTo>
                    <a:pt x="319" y="1422"/>
                  </a:lnTo>
                  <a:lnTo>
                    <a:pt x="308" y="1423"/>
                  </a:lnTo>
                  <a:lnTo>
                    <a:pt x="297" y="1423"/>
                  </a:lnTo>
                  <a:lnTo>
                    <a:pt x="286" y="1423"/>
                  </a:lnTo>
                  <a:lnTo>
                    <a:pt x="275" y="1423"/>
                  </a:lnTo>
                  <a:lnTo>
                    <a:pt x="265" y="1423"/>
                  </a:lnTo>
                  <a:lnTo>
                    <a:pt x="254" y="1424"/>
                  </a:lnTo>
                  <a:lnTo>
                    <a:pt x="244" y="1424"/>
                  </a:lnTo>
                  <a:lnTo>
                    <a:pt x="251" y="1427"/>
                  </a:lnTo>
                  <a:lnTo>
                    <a:pt x="256" y="1432"/>
                  </a:lnTo>
                  <a:lnTo>
                    <a:pt x="263" y="1436"/>
                  </a:lnTo>
                  <a:lnTo>
                    <a:pt x="270" y="1439"/>
                  </a:lnTo>
                  <a:lnTo>
                    <a:pt x="277" y="1444"/>
                  </a:lnTo>
                  <a:lnTo>
                    <a:pt x="284" y="1447"/>
                  </a:lnTo>
                  <a:lnTo>
                    <a:pt x="291" y="1452"/>
                  </a:lnTo>
                  <a:lnTo>
                    <a:pt x="298" y="1455"/>
                  </a:lnTo>
                  <a:lnTo>
                    <a:pt x="309" y="1454"/>
                  </a:lnTo>
                  <a:lnTo>
                    <a:pt x="320" y="1453"/>
                  </a:lnTo>
                  <a:lnTo>
                    <a:pt x="331" y="1453"/>
                  </a:lnTo>
                  <a:lnTo>
                    <a:pt x="343" y="1452"/>
                  </a:lnTo>
                  <a:lnTo>
                    <a:pt x="353" y="1450"/>
                  </a:lnTo>
                  <a:lnTo>
                    <a:pt x="365" y="1449"/>
                  </a:lnTo>
                  <a:lnTo>
                    <a:pt x="375" y="1449"/>
                  </a:lnTo>
                  <a:lnTo>
                    <a:pt x="387" y="14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A2EC9F46-ABF9-3448-AA88-0FA0DEE5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6038" y="5699125"/>
              <a:ext cx="90487" cy="46038"/>
            </a:xfrm>
            <a:custGeom>
              <a:avLst/>
              <a:gdLst>
                <a:gd name="T0" fmla="*/ 2147483647 w 114"/>
                <a:gd name="T1" fmla="*/ 2147483647 h 59"/>
                <a:gd name="T2" fmla="*/ 2147483647 w 114"/>
                <a:gd name="T3" fmla="*/ 2147483647 h 59"/>
                <a:gd name="T4" fmla="*/ 2147483647 w 114"/>
                <a:gd name="T5" fmla="*/ 2147483647 h 59"/>
                <a:gd name="T6" fmla="*/ 2147483647 w 114"/>
                <a:gd name="T7" fmla="*/ 2147483647 h 59"/>
                <a:gd name="T8" fmla="*/ 2147483647 w 114"/>
                <a:gd name="T9" fmla="*/ 2147483647 h 59"/>
                <a:gd name="T10" fmla="*/ 2147483647 w 114"/>
                <a:gd name="T11" fmla="*/ 2147483647 h 59"/>
                <a:gd name="T12" fmla="*/ 2147483647 w 114"/>
                <a:gd name="T13" fmla="*/ 2147483647 h 59"/>
                <a:gd name="T14" fmla="*/ 2147483647 w 114"/>
                <a:gd name="T15" fmla="*/ 2147483647 h 59"/>
                <a:gd name="T16" fmla="*/ 2147483647 w 114"/>
                <a:gd name="T17" fmla="*/ 2147483647 h 59"/>
                <a:gd name="T18" fmla="*/ 2147483647 w 114"/>
                <a:gd name="T19" fmla="*/ 2147483647 h 59"/>
                <a:gd name="T20" fmla="*/ 2147483647 w 114"/>
                <a:gd name="T21" fmla="*/ 2147483647 h 59"/>
                <a:gd name="T22" fmla="*/ 2147483647 w 114"/>
                <a:gd name="T23" fmla="*/ 2147483647 h 59"/>
                <a:gd name="T24" fmla="*/ 2147483647 w 114"/>
                <a:gd name="T25" fmla="*/ 2147483647 h 59"/>
                <a:gd name="T26" fmla="*/ 2147483647 w 114"/>
                <a:gd name="T27" fmla="*/ 2147483647 h 59"/>
                <a:gd name="T28" fmla="*/ 2147483647 w 114"/>
                <a:gd name="T29" fmla="*/ 2147483647 h 59"/>
                <a:gd name="T30" fmla="*/ 2147483647 w 114"/>
                <a:gd name="T31" fmla="*/ 2147483647 h 59"/>
                <a:gd name="T32" fmla="*/ 0 w 114"/>
                <a:gd name="T33" fmla="*/ 0 h 59"/>
                <a:gd name="T34" fmla="*/ 2147483647 w 114"/>
                <a:gd name="T35" fmla="*/ 2147483647 h 59"/>
                <a:gd name="T36" fmla="*/ 2147483647 w 114"/>
                <a:gd name="T37" fmla="*/ 2147483647 h 59"/>
                <a:gd name="T38" fmla="*/ 2147483647 w 114"/>
                <a:gd name="T39" fmla="*/ 2147483647 h 59"/>
                <a:gd name="T40" fmla="*/ 2147483647 w 114"/>
                <a:gd name="T41" fmla="*/ 2147483647 h 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59"/>
                <a:gd name="T65" fmla="*/ 114 w 114"/>
                <a:gd name="T66" fmla="*/ 59 h 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59">
                  <a:moveTo>
                    <a:pt x="9" y="8"/>
                  </a:moveTo>
                  <a:lnTo>
                    <a:pt x="21" y="16"/>
                  </a:lnTo>
                  <a:lnTo>
                    <a:pt x="34" y="24"/>
                  </a:lnTo>
                  <a:lnTo>
                    <a:pt x="46" y="32"/>
                  </a:lnTo>
                  <a:lnTo>
                    <a:pt x="59" y="39"/>
                  </a:lnTo>
                  <a:lnTo>
                    <a:pt x="73" y="46"/>
                  </a:lnTo>
                  <a:lnTo>
                    <a:pt x="87" y="50"/>
                  </a:lnTo>
                  <a:lnTo>
                    <a:pt x="100" y="55"/>
                  </a:lnTo>
                  <a:lnTo>
                    <a:pt x="114" y="59"/>
                  </a:lnTo>
                  <a:lnTo>
                    <a:pt x="100" y="52"/>
                  </a:lnTo>
                  <a:lnTo>
                    <a:pt x="85" y="45"/>
                  </a:lnTo>
                  <a:lnTo>
                    <a:pt x="72" y="38"/>
                  </a:lnTo>
                  <a:lnTo>
                    <a:pt x="58" y="30"/>
                  </a:lnTo>
                  <a:lnTo>
                    <a:pt x="43" y="23"/>
                  </a:lnTo>
                  <a:lnTo>
                    <a:pt x="29" y="15"/>
                  </a:lnTo>
                  <a:lnTo>
                    <a:pt x="14" y="8"/>
                  </a:lnTo>
                  <a:lnTo>
                    <a:pt x="0" y="0"/>
                  </a:lnTo>
                  <a:lnTo>
                    <a:pt x="3" y="2"/>
                  </a:lnTo>
                  <a:lnTo>
                    <a:pt x="5" y="4"/>
                  </a:lnTo>
                  <a:lnTo>
                    <a:pt x="7" y="6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B08FFE0B-E8BF-784A-AAB4-1B705D37D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975" y="4552950"/>
              <a:ext cx="479425" cy="852488"/>
            </a:xfrm>
            <a:custGeom>
              <a:avLst/>
              <a:gdLst>
                <a:gd name="T0" fmla="*/ 2147483647 w 605"/>
                <a:gd name="T1" fmla="*/ 2147483647 h 1073"/>
                <a:gd name="T2" fmla="*/ 2147483647 w 605"/>
                <a:gd name="T3" fmla="*/ 2147483647 h 1073"/>
                <a:gd name="T4" fmla="*/ 2147483647 w 605"/>
                <a:gd name="T5" fmla="*/ 2147483647 h 1073"/>
                <a:gd name="T6" fmla="*/ 2147483647 w 605"/>
                <a:gd name="T7" fmla="*/ 2147483647 h 1073"/>
                <a:gd name="T8" fmla="*/ 2147483647 w 605"/>
                <a:gd name="T9" fmla="*/ 2147483647 h 1073"/>
                <a:gd name="T10" fmla="*/ 2147483647 w 605"/>
                <a:gd name="T11" fmla="*/ 2147483647 h 1073"/>
                <a:gd name="T12" fmla="*/ 2147483647 w 605"/>
                <a:gd name="T13" fmla="*/ 2147483647 h 1073"/>
                <a:gd name="T14" fmla="*/ 2147483647 w 605"/>
                <a:gd name="T15" fmla="*/ 2147483647 h 1073"/>
                <a:gd name="T16" fmla="*/ 2147483647 w 605"/>
                <a:gd name="T17" fmla="*/ 2147483647 h 1073"/>
                <a:gd name="T18" fmla="*/ 2147483647 w 605"/>
                <a:gd name="T19" fmla="*/ 2147483647 h 1073"/>
                <a:gd name="T20" fmla="*/ 2147483647 w 605"/>
                <a:gd name="T21" fmla="*/ 2147483647 h 1073"/>
                <a:gd name="T22" fmla="*/ 2147483647 w 605"/>
                <a:gd name="T23" fmla="*/ 2147483647 h 1073"/>
                <a:gd name="T24" fmla="*/ 2147483647 w 605"/>
                <a:gd name="T25" fmla="*/ 2147483647 h 1073"/>
                <a:gd name="T26" fmla="*/ 2147483647 w 605"/>
                <a:gd name="T27" fmla="*/ 2147483647 h 1073"/>
                <a:gd name="T28" fmla="*/ 2147483647 w 605"/>
                <a:gd name="T29" fmla="*/ 2147483647 h 1073"/>
                <a:gd name="T30" fmla="*/ 2147483647 w 605"/>
                <a:gd name="T31" fmla="*/ 2147483647 h 1073"/>
                <a:gd name="T32" fmla="*/ 2147483647 w 605"/>
                <a:gd name="T33" fmla="*/ 2147483647 h 1073"/>
                <a:gd name="T34" fmla="*/ 2147483647 w 605"/>
                <a:gd name="T35" fmla="*/ 2147483647 h 1073"/>
                <a:gd name="T36" fmla="*/ 2147483647 w 605"/>
                <a:gd name="T37" fmla="*/ 2147483647 h 1073"/>
                <a:gd name="T38" fmla="*/ 2147483647 w 605"/>
                <a:gd name="T39" fmla="*/ 2147483647 h 1073"/>
                <a:gd name="T40" fmla="*/ 2147483647 w 605"/>
                <a:gd name="T41" fmla="*/ 2147483647 h 1073"/>
                <a:gd name="T42" fmla="*/ 2147483647 w 605"/>
                <a:gd name="T43" fmla="*/ 2147483647 h 1073"/>
                <a:gd name="T44" fmla="*/ 2147483647 w 605"/>
                <a:gd name="T45" fmla="*/ 2147483647 h 1073"/>
                <a:gd name="T46" fmla="*/ 2147483647 w 605"/>
                <a:gd name="T47" fmla="*/ 2147483647 h 1073"/>
                <a:gd name="T48" fmla="*/ 2147483647 w 605"/>
                <a:gd name="T49" fmla="*/ 2147483647 h 1073"/>
                <a:gd name="T50" fmla="*/ 2147483647 w 605"/>
                <a:gd name="T51" fmla="*/ 2147483647 h 1073"/>
                <a:gd name="T52" fmla="*/ 2147483647 w 605"/>
                <a:gd name="T53" fmla="*/ 2147483647 h 1073"/>
                <a:gd name="T54" fmla="*/ 2147483647 w 605"/>
                <a:gd name="T55" fmla="*/ 2147483647 h 1073"/>
                <a:gd name="T56" fmla="*/ 2147483647 w 605"/>
                <a:gd name="T57" fmla="*/ 2147483647 h 1073"/>
                <a:gd name="T58" fmla="*/ 2147483647 w 605"/>
                <a:gd name="T59" fmla="*/ 2147483647 h 1073"/>
                <a:gd name="T60" fmla="*/ 2147483647 w 605"/>
                <a:gd name="T61" fmla="*/ 2147483647 h 1073"/>
                <a:gd name="T62" fmla="*/ 2147483647 w 605"/>
                <a:gd name="T63" fmla="*/ 2147483647 h 1073"/>
                <a:gd name="T64" fmla="*/ 2147483647 w 605"/>
                <a:gd name="T65" fmla="*/ 2147483647 h 1073"/>
                <a:gd name="T66" fmla="*/ 2147483647 w 605"/>
                <a:gd name="T67" fmla="*/ 2147483647 h 1073"/>
                <a:gd name="T68" fmla="*/ 2147483647 w 605"/>
                <a:gd name="T69" fmla="*/ 2147483647 h 1073"/>
                <a:gd name="T70" fmla="*/ 2147483647 w 605"/>
                <a:gd name="T71" fmla="*/ 2147483647 h 1073"/>
                <a:gd name="T72" fmla="*/ 2147483647 w 605"/>
                <a:gd name="T73" fmla="*/ 2147483647 h 1073"/>
                <a:gd name="T74" fmla="*/ 2147483647 w 605"/>
                <a:gd name="T75" fmla="*/ 2147483647 h 1073"/>
                <a:gd name="T76" fmla="*/ 2147483647 w 605"/>
                <a:gd name="T77" fmla="*/ 2147483647 h 1073"/>
                <a:gd name="T78" fmla="*/ 2147483647 w 605"/>
                <a:gd name="T79" fmla="*/ 2147483647 h 1073"/>
                <a:gd name="T80" fmla="*/ 2147483647 w 605"/>
                <a:gd name="T81" fmla="*/ 2147483647 h 1073"/>
                <a:gd name="T82" fmla="*/ 2147483647 w 605"/>
                <a:gd name="T83" fmla="*/ 2147483647 h 1073"/>
                <a:gd name="T84" fmla="*/ 2147483647 w 605"/>
                <a:gd name="T85" fmla="*/ 2147483647 h 1073"/>
                <a:gd name="T86" fmla="*/ 2147483647 w 605"/>
                <a:gd name="T87" fmla="*/ 2147483647 h 1073"/>
                <a:gd name="T88" fmla="*/ 2147483647 w 605"/>
                <a:gd name="T89" fmla="*/ 2147483647 h 1073"/>
                <a:gd name="T90" fmla="*/ 2147483647 w 605"/>
                <a:gd name="T91" fmla="*/ 2147483647 h 1073"/>
                <a:gd name="T92" fmla="*/ 2147483647 w 605"/>
                <a:gd name="T93" fmla="*/ 2147483647 h 1073"/>
                <a:gd name="T94" fmla="*/ 2147483647 w 605"/>
                <a:gd name="T95" fmla="*/ 2147483647 h 1073"/>
                <a:gd name="T96" fmla="*/ 2147483647 w 605"/>
                <a:gd name="T97" fmla="*/ 2147483647 h 1073"/>
                <a:gd name="T98" fmla="*/ 2147483647 w 605"/>
                <a:gd name="T99" fmla="*/ 2147483647 h 1073"/>
                <a:gd name="T100" fmla="*/ 2147483647 w 605"/>
                <a:gd name="T101" fmla="*/ 2147483647 h 10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05"/>
                <a:gd name="T154" fmla="*/ 0 h 1073"/>
                <a:gd name="T155" fmla="*/ 605 w 605"/>
                <a:gd name="T156" fmla="*/ 1073 h 107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05" h="1073">
                  <a:moveTo>
                    <a:pt x="72" y="889"/>
                  </a:moveTo>
                  <a:lnTo>
                    <a:pt x="76" y="882"/>
                  </a:lnTo>
                  <a:lnTo>
                    <a:pt x="82" y="874"/>
                  </a:lnTo>
                  <a:lnTo>
                    <a:pt x="86" y="866"/>
                  </a:lnTo>
                  <a:lnTo>
                    <a:pt x="93" y="859"/>
                  </a:lnTo>
                  <a:lnTo>
                    <a:pt x="99" y="851"/>
                  </a:lnTo>
                  <a:lnTo>
                    <a:pt x="106" y="844"/>
                  </a:lnTo>
                  <a:lnTo>
                    <a:pt x="114" y="838"/>
                  </a:lnTo>
                  <a:lnTo>
                    <a:pt x="122" y="833"/>
                  </a:lnTo>
                  <a:lnTo>
                    <a:pt x="134" y="826"/>
                  </a:lnTo>
                  <a:lnTo>
                    <a:pt x="145" y="820"/>
                  </a:lnTo>
                  <a:lnTo>
                    <a:pt x="156" y="813"/>
                  </a:lnTo>
                  <a:lnTo>
                    <a:pt x="167" y="807"/>
                  </a:lnTo>
                  <a:lnTo>
                    <a:pt x="179" y="802"/>
                  </a:lnTo>
                  <a:lnTo>
                    <a:pt x="190" y="795"/>
                  </a:lnTo>
                  <a:lnTo>
                    <a:pt x="202" y="789"/>
                  </a:lnTo>
                  <a:lnTo>
                    <a:pt x="213" y="783"/>
                  </a:lnTo>
                  <a:lnTo>
                    <a:pt x="225" y="777"/>
                  </a:lnTo>
                  <a:lnTo>
                    <a:pt x="236" y="770"/>
                  </a:lnTo>
                  <a:lnTo>
                    <a:pt x="248" y="765"/>
                  </a:lnTo>
                  <a:lnTo>
                    <a:pt x="260" y="758"/>
                  </a:lnTo>
                  <a:lnTo>
                    <a:pt x="272" y="752"/>
                  </a:lnTo>
                  <a:lnTo>
                    <a:pt x="283" y="745"/>
                  </a:lnTo>
                  <a:lnTo>
                    <a:pt x="295" y="739"/>
                  </a:lnTo>
                  <a:lnTo>
                    <a:pt x="306" y="732"/>
                  </a:lnTo>
                  <a:lnTo>
                    <a:pt x="308" y="735"/>
                  </a:lnTo>
                  <a:lnTo>
                    <a:pt x="308" y="764"/>
                  </a:lnTo>
                  <a:lnTo>
                    <a:pt x="314" y="792"/>
                  </a:lnTo>
                  <a:lnTo>
                    <a:pt x="325" y="820"/>
                  </a:lnTo>
                  <a:lnTo>
                    <a:pt x="333" y="848"/>
                  </a:lnTo>
                  <a:lnTo>
                    <a:pt x="339" y="872"/>
                  </a:lnTo>
                  <a:lnTo>
                    <a:pt x="346" y="895"/>
                  </a:lnTo>
                  <a:lnTo>
                    <a:pt x="352" y="918"/>
                  </a:lnTo>
                  <a:lnTo>
                    <a:pt x="361" y="940"/>
                  </a:lnTo>
                  <a:lnTo>
                    <a:pt x="367" y="963"/>
                  </a:lnTo>
                  <a:lnTo>
                    <a:pt x="375" y="986"/>
                  </a:lnTo>
                  <a:lnTo>
                    <a:pt x="382" y="1009"/>
                  </a:lnTo>
                  <a:lnTo>
                    <a:pt x="388" y="1032"/>
                  </a:lnTo>
                  <a:lnTo>
                    <a:pt x="394" y="1043"/>
                  </a:lnTo>
                  <a:lnTo>
                    <a:pt x="401" y="1055"/>
                  </a:lnTo>
                  <a:lnTo>
                    <a:pt x="409" y="1064"/>
                  </a:lnTo>
                  <a:lnTo>
                    <a:pt x="419" y="1072"/>
                  </a:lnTo>
                  <a:lnTo>
                    <a:pt x="420" y="1073"/>
                  </a:lnTo>
                  <a:lnTo>
                    <a:pt x="422" y="1073"/>
                  </a:lnTo>
                  <a:lnTo>
                    <a:pt x="424" y="1072"/>
                  </a:lnTo>
                  <a:lnTo>
                    <a:pt x="426" y="1069"/>
                  </a:lnTo>
                  <a:lnTo>
                    <a:pt x="426" y="1065"/>
                  </a:lnTo>
                  <a:lnTo>
                    <a:pt x="427" y="1062"/>
                  </a:lnTo>
                  <a:lnTo>
                    <a:pt x="417" y="1029"/>
                  </a:lnTo>
                  <a:lnTo>
                    <a:pt x="407" y="996"/>
                  </a:lnTo>
                  <a:lnTo>
                    <a:pt x="395" y="964"/>
                  </a:lnTo>
                  <a:lnTo>
                    <a:pt x="385" y="932"/>
                  </a:lnTo>
                  <a:lnTo>
                    <a:pt x="373" y="899"/>
                  </a:lnTo>
                  <a:lnTo>
                    <a:pt x="363" y="867"/>
                  </a:lnTo>
                  <a:lnTo>
                    <a:pt x="352" y="834"/>
                  </a:lnTo>
                  <a:lnTo>
                    <a:pt x="342" y="802"/>
                  </a:lnTo>
                  <a:lnTo>
                    <a:pt x="336" y="776"/>
                  </a:lnTo>
                  <a:lnTo>
                    <a:pt x="341" y="751"/>
                  </a:lnTo>
                  <a:lnTo>
                    <a:pt x="349" y="726"/>
                  </a:lnTo>
                  <a:lnTo>
                    <a:pt x="358" y="703"/>
                  </a:lnTo>
                  <a:lnTo>
                    <a:pt x="362" y="698"/>
                  </a:lnTo>
                  <a:lnTo>
                    <a:pt x="365" y="693"/>
                  </a:lnTo>
                  <a:lnTo>
                    <a:pt x="371" y="690"/>
                  </a:lnTo>
                  <a:lnTo>
                    <a:pt x="378" y="686"/>
                  </a:lnTo>
                  <a:lnTo>
                    <a:pt x="385" y="683"/>
                  </a:lnTo>
                  <a:lnTo>
                    <a:pt x="392" y="680"/>
                  </a:lnTo>
                  <a:lnTo>
                    <a:pt x="400" y="676"/>
                  </a:lnTo>
                  <a:lnTo>
                    <a:pt x="407" y="674"/>
                  </a:lnTo>
                  <a:lnTo>
                    <a:pt x="399" y="691"/>
                  </a:lnTo>
                  <a:lnTo>
                    <a:pt x="390" y="696"/>
                  </a:lnTo>
                  <a:lnTo>
                    <a:pt x="380" y="699"/>
                  </a:lnTo>
                  <a:lnTo>
                    <a:pt x="372" y="704"/>
                  </a:lnTo>
                  <a:lnTo>
                    <a:pt x="367" y="708"/>
                  </a:lnTo>
                  <a:lnTo>
                    <a:pt x="378" y="731"/>
                  </a:lnTo>
                  <a:lnTo>
                    <a:pt x="389" y="754"/>
                  </a:lnTo>
                  <a:lnTo>
                    <a:pt x="402" y="777"/>
                  </a:lnTo>
                  <a:lnTo>
                    <a:pt x="416" y="799"/>
                  </a:lnTo>
                  <a:lnTo>
                    <a:pt x="430" y="821"/>
                  </a:lnTo>
                  <a:lnTo>
                    <a:pt x="446" y="843"/>
                  </a:lnTo>
                  <a:lnTo>
                    <a:pt x="462" y="864"/>
                  </a:lnTo>
                  <a:lnTo>
                    <a:pt x="479" y="884"/>
                  </a:lnTo>
                  <a:lnTo>
                    <a:pt x="489" y="898"/>
                  </a:lnTo>
                  <a:lnTo>
                    <a:pt x="500" y="912"/>
                  </a:lnTo>
                  <a:lnTo>
                    <a:pt x="510" y="926"/>
                  </a:lnTo>
                  <a:lnTo>
                    <a:pt x="521" y="939"/>
                  </a:lnTo>
                  <a:lnTo>
                    <a:pt x="531" y="951"/>
                  </a:lnTo>
                  <a:lnTo>
                    <a:pt x="541" y="965"/>
                  </a:lnTo>
                  <a:lnTo>
                    <a:pt x="550" y="979"/>
                  </a:lnTo>
                  <a:lnTo>
                    <a:pt x="560" y="993"/>
                  </a:lnTo>
                  <a:lnTo>
                    <a:pt x="568" y="1006"/>
                  </a:lnTo>
                  <a:lnTo>
                    <a:pt x="576" y="1020"/>
                  </a:lnTo>
                  <a:lnTo>
                    <a:pt x="584" y="1034"/>
                  </a:lnTo>
                  <a:lnTo>
                    <a:pt x="592" y="1046"/>
                  </a:lnTo>
                  <a:lnTo>
                    <a:pt x="594" y="1049"/>
                  </a:lnTo>
                  <a:lnTo>
                    <a:pt x="595" y="1054"/>
                  </a:lnTo>
                  <a:lnTo>
                    <a:pt x="598" y="1058"/>
                  </a:lnTo>
                  <a:lnTo>
                    <a:pt x="602" y="1061"/>
                  </a:lnTo>
                  <a:lnTo>
                    <a:pt x="605" y="1049"/>
                  </a:lnTo>
                  <a:lnTo>
                    <a:pt x="602" y="1038"/>
                  </a:lnTo>
                  <a:lnTo>
                    <a:pt x="599" y="1027"/>
                  </a:lnTo>
                  <a:lnTo>
                    <a:pt x="594" y="1016"/>
                  </a:lnTo>
                  <a:lnTo>
                    <a:pt x="577" y="983"/>
                  </a:lnTo>
                  <a:lnTo>
                    <a:pt x="556" y="951"/>
                  </a:lnTo>
                  <a:lnTo>
                    <a:pt x="534" y="921"/>
                  </a:lnTo>
                  <a:lnTo>
                    <a:pt x="512" y="891"/>
                  </a:lnTo>
                  <a:lnTo>
                    <a:pt x="491" y="861"/>
                  </a:lnTo>
                  <a:lnTo>
                    <a:pt x="470" y="830"/>
                  </a:lnTo>
                  <a:lnTo>
                    <a:pt x="450" y="798"/>
                  </a:lnTo>
                  <a:lnTo>
                    <a:pt x="434" y="765"/>
                  </a:lnTo>
                  <a:lnTo>
                    <a:pt x="432" y="752"/>
                  </a:lnTo>
                  <a:lnTo>
                    <a:pt x="434" y="739"/>
                  </a:lnTo>
                  <a:lnTo>
                    <a:pt x="439" y="728"/>
                  </a:lnTo>
                  <a:lnTo>
                    <a:pt x="443" y="715"/>
                  </a:lnTo>
                  <a:lnTo>
                    <a:pt x="446" y="708"/>
                  </a:lnTo>
                  <a:lnTo>
                    <a:pt x="447" y="701"/>
                  </a:lnTo>
                  <a:lnTo>
                    <a:pt x="447" y="695"/>
                  </a:lnTo>
                  <a:lnTo>
                    <a:pt x="447" y="688"/>
                  </a:lnTo>
                  <a:lnTo>
                    <a:pt x="449" y="648"/>
                  </a:lnTo>
                  <a:lnTo>
                    <a:pt x="448" y="609"/>
                  </a:lnTo>
                  <a:lnTo>
                    <a:pt x="445" y="571"/>
                  </a:lnTo>
                  <a:lnTo>
                    <a:pt x="443" y="536"/>
                  </a:lnTo>
                  <a:lnTo>
                    <a:pt x="441" y="533"/>
                  </a:lnTo>
                  <a:lnTo>
                    <a:pt x="439" y="532"/>
                  </a:lnTo>
                  <a:lnTo>
                    <a:pt x="435" y="531"/>
                  </a:lnTo>
                  <a:lnTo>
                    <a:pt x="433" y="532"/>
                  </a:lnTo>
                  <a:lnTo>
                    <a:pt x="426" y="524"/>
                  </a:lnTo>
                  <a:lnTo>
                    <a:pt x="418" y="516"/>
                  </a:lnTo>
                  <a:lnTo>
                    <a:pt x="411" y="507"/>
                  </a:lnTo>
                  <a:lnTo>
                    <a:pt x="403" y="498"/>
                  </a:lnTo>
                  <a:lnTo>
                    <a:pt x="396" y="490"/>
                  </a:lnTo>
                  <a:lnTo>
                    <a:pt x="390" y="480"/>
                  </a:lnTo>
                  <a:lnTo>
                    <a:pt x="384" y="470"/>
                  </a:lnTo>
                  <a:lnTo>
                    <a:pt x="379" y="461"/>
                  </a:lnTo>
                  <a:lnTo>
                    <a:pt x="374" y="452"/>
                  </a:lnTo>
                  <a:lnTo>
                    <a:pt x="369" y="441"/>
                  </a:lnTo>
                  <a:lnTo>
                    <a:pt x="363" y="432"/>
                  </a:lnTo>
                  <a:lnTo>
                    <a:pt x="359" y="423"/>
                  </a:lnTo>
                  <a:lnTo>
                    <a:pt x="351" y="411"/>
                  </a:lnTo>
                  <a:lnTo>
                    <a:pt x="349" y="399"/>
                  </a:lnTo>
                  <a:lnTo>
                    <a:pt x="349" y="385"/>
                  </a:lnTo>
                  <a:lnTo>
                    <a:pt x="350" y="370"/>
                  </a:lnTo>
                  <a:lnTo>
                    <a:pt x="361" y="364"/>
                  </a:lnTo>
                  <a:lnTo>
                    <a:pt x="371" y="363"/>
                  </a:lnTo>
                  <a:lnTo>
                    <a:pt x="380" y="366"/>
                  </a:lnTo>
                  <a:lnTo>
                    <a:pt x="389" y="371"/>
                  </a:lnTo>
                  <a:lnTo>
                    <a:pt x="399" y="378"/>
                  </a:lnTo>
                  <a:lnTo>
                    <a:pt x="407" y="386"/>
                  </a:lnTo>
                  <a:lnTo>
                    <a:pt x="416" y="392"/>
                  </a:lnTo>
                  <a:lnTo>
                    <a:pt x="425" y="396"/>
                  </a:lnTo>
                  <a:lnTo>
                    <a:pt x="427" y="394"/>
                  </a:lnTo>
                  <a:lnTo>
                    <a:pt x="424" y="385"/>
                  </a:lnTo>
                  <a:lnTo>
                    <a:pt x="419" y="377"/>
                  </a:lnTo>
                  <a:lnTo>
                    <a:pt x="413" y="370"/>
                  </a:lnTo>
                  <a:lnTo>
                    <a:pt x="408" y="363"/>
                  </a:lnTo>
                  <a:lnTo>
                    <a:pt x="401" y="357"/>
                  </a:lnTo>
                  <a:lnTo>
                    <a:pt x="394" y="351"/>
                  </a:lnTo>
                  <a:lnTo>
                    <a:pt x="387" y="347"/>
                  </a:lnTo>
                  <a:lnTo>
                    <a:pt x="381" y="341"/>
                  </a:lnTo>
                  <a:lnTo>
                    <a:pt x="375" y="312"/>
                  </a:lnTo>
                  <a:lnTo>
                    <a:pt x="371" y="284"/>
                  </a:lnTo>
                  <a:lnTo>
                    <a:pt x="365" y="256"/>
                  </a:lnTo>
                  <a:lnTo>
                    <a:pt x="359" y="227"/>
                  </a:lnTo>
                  <a:lnTo>
                    <a:pt x="354" y="200"/>
                  </a:lnTo>
                  <a:lnTo>
                    <a:pt x="349" y="172"/>
                  </a:lnTo>
                  <a:lnTo>
                    <a:pt x="344" y="143"/>
                  </a:lnTo>
                  <a:lnTo>
                    <a:pt x="340" y="114"/>
                  </a:lnTo>
                  <a:lnTo>
                    <a:pt x="340" y="86"/>
                  </a:lnTo>
                  <a:lnTo>
                    <a:pt x="346" y="57"/>
                  </a:lnTo>
                  <a:lnTo>
                    <a:pt x="356" y="29"/>
                  </a:lnTo>
                  <a:lnTo>
                    <a:pt x="365" y="2"/>
                  </a:lnTo>
                  <a:lnTo>
                    <a:pt x="362" y="0"/>
                  </a:lnTo>
                  <a:lnTo>
                    <a:pt x="357" y="3"/>
                  </a:lnTo>
                  <a:lnTo>
                    <a:pt x="354" y="6"/>
                  </a:lnTo>
                  <a:lnTo>
                    <a:pt x="349" y="7"/>
                  </a:lnTo>
                  <a:lnTo>
                    <a:pt x="336" y="29"/>
                  </a:lnTo>
                  <a:lnTo>
                    <a:pt x="328" y="52"/>
                  </a:lnTo>
                  <a:lnTo>
                    <a:pt x="324" y="76"/>
                  </a:lnTo>
                  <a:lnTo>
                    <a:pt x="321" y="102"/>
                  </a:lnTo>
                  <a:lnTo>
                    <a:pt x="321" y="127"/>
                  </a:lnTo>
                  <a:lnTo>
                    <a:pt x="323" y="152"/>
                  </a:lnTo>
                  <a:lnTo>
                    <a:pt x="324" y="178"/>
                  </a:lnTo>
                  <a:lnTo>
                    <a:pt x="325" y="202"/>
                  </a:lnTo>
                  <a:lnTo>
                    <a:pt x="331" y="234"/>
                  </a:lnTo>
                  <a:lnTo>
                    <a:pt x="340" y="266"/>
                  </a:lnTo>
                  <a:lnTo>
                    <a:pt x="347" y="299"/>
                  </a:lnTo>
                  <a:lnTo>
                    <a:pt x="348" y="331"/>
                  </a:lnTo>
                  <a:lnTo>
                    <a:pt x="346" y="331"/>
                  </a:lnTo>
                  <a:lnTo>
                    <a:pt x="339" y="332"/>
                  </a:lnTo>
                  <a:lnTo>
                    <a:pt x="331" y="335"/>
                  </a:lnTo>
                  <a:lnTo>
                    <a:pt x="325" y="341"/>
                  </a:lnTo>
                  <a:lnTo>
                    <a:pt x="323" y="348"/>
                  </a:lnTo>
                  <a:lnTo>
                    <a:pt x="325" y="373"/>
                  </a:lnTo>
                  <a:lnTo>
                    <a:pt x="329" y="399"/>
                  </a:lnTo>
                  <a:lnTo>
                    <a:pt x="336" y="423"/>
                  </a:lnTo>
                  <a:lnTo>
                    <a:pt x="346" y="447"/>
                  </a:lnTo>
                  <a:lnTo>
                    <a:pt x="352" y="460"/>
                  </a:lnTo>
                  <a:lnTo>
                    <a:pt x="359" y="474"/>
                  </a:lnTo>
                  <a:lnTo>
                    <a:pt x="367" y="487"/>
                  </a:lnTo>
                  <a:lnTo>
                    <a:pt x="375" y="500"/>
                  </a:lnTo>
                  <a:lnTo>
                    <a:pt x="384" y="513"/>
                  </a:lnTo>
                  <a:lnTo>
                    <a:pt x="394" y="525"/>
                  </a:lnTo>
                  <a:lnTo>
                    <a:pt x="404" y="536"/>
                  </a:lnTo>
                  <a:lnTo>
                    <a:pt x="417" y="545"/>
                  </a:lnTo>
                  <a:lnTo>
                    <a:pt x="424" y="572"/>
                  </a:lnTo>
                  <a:lnTo>
                    <a:pt x="428" y="601"/>
                  </a:lnTo>
                  <a:lnTo>
                    <a:pt x="430" y="630"/>
                  </a:lnTo>
                  <a:lnTo>
                    <a:pt x="430" y="658"/>
                  </a:lnTo>
                  <a:lnTo>
                    <a:pt x="404" y="661"/>
                  </a:lnTo>
                  <a:lnTo>
                    <a:pt x="390" y="663"/>
                  </a:lnTo>
                  <a:lnTo>
                    <a:pt x="377" y="668"/>
                  </a:lnTo>
                  <a:lnTo>
                    <a:pt x="362" y="674"/>
                  </a:lnTo>
                  <a:lnTo>
                    <a:pt x="348" y="681"/>
                  </a:lnTo>
                  <a:lnTo>
                    <a:pt x="335" y="688"/>
                  </a:lnTo>
                  <a:lnTo>
                    <a:pt x="323" y="697"/>
                  </a:lnTo>
                  <a:lnTo>
                    <a:pt x="312" y="705"/>
                  </a:lnTo>
                  <a:lnTo>
                    <a:pt x="304" y="714"/>
                  </a:lnTo>
                  <a:lnTo>
                    <a:pt x="293" y="719"/>
                  </a:lnTo>
                  <a:lnTo>
                    <a:pt x="281" y="723"/>
                  </a:lnTo>
                  <a:lnTo>
                    <a:pt x="270" y="728"/>
                  </a:lnTo>
                  <a:lnTo>
                    <a:pt x="258" y="732"/>
                  </a:lnTo>
                  <a:lnTo>
                    <a:pt x="247" y="738"/>
                  </a:lnTo>
                  <a:lnTo>
                    <a:pt x="236" y="743"/>
                  </a:lnTo>
                  <a:lnTo>
                    <a:pt x="225" y="750"/>
                  </a:lnTo>
                  <a:lnTo>
                    <a:pt x="214" y="756"/>
                  </a:lnTo>
                  <a:lnTo>
                    <a:pt x="196" y="762"/>
                  </a:lnTo>
                  <a:lnTo>
                    <a:pt x="176" y="770"/>
                  </a:lnTo>
                  <a:lnTo>
                    <a:pt x="158" y="779"/>
                  </a:lnTo>
                  <a:lnTo>
                    <a:pt x="139" y="788"/>
                  </a:lnTo>
                  <a:lnTo>
                    <a:pt x="122" y="798"/>
                  </a:lnTo>
                  <a:lnTo>
                    <a:pt x="105" y="808"/>
                  </a:lnTo>
                  <a:lnTo>
                    <a:pt x="89" y="820"/>
                  </a:lnTo>
                  <a:lnTo>
                    <a:pt x="74" y="833"/>
                  </a:lnTo>
                  <a:lnTo>
                    <a:pt x="66" y="843"/>
                  </a:lnTo>
                  <a:lnTo>
                    <a:pt x="58" y="853"/>
                  </a:lnTo>
                  <a:lnTo>
                    <a:pt x="48" y="865"/>
                  </a:lnTo>
                  <a:lnTo>
                    <a:pt x="39" y="876"/>
                  </a:lnTo>
                  <a:lnTo>
                    <a:pt x="30" y="888"/>
                  </a:lnTo>
                  <a:lnTo>
                    <a:pt x="20" y="901"/>
                  </a:lnTo>
                  <a:lnTo>
                    <a:pt x="10" y="914"/>
                  </a:lnTo>
                  <a:lnTo>
                    <a:pt x="0" y="927"/>
                  </a:lnTo>
                  <a:lnTo>
                    <a:pt x="5" y="928"/>
                  </a:lnTo>
                  <a:lnTo>
                    <a:pt x="9" y="929"/>
                  </a:lnTo>
                  <a:lnTo>
                    <a:pt x="13" y="929"/>
                  </a:lnTo>
                  <a:lnTo>
                    <a:pt x="17" y="930"/>
                  </a:lnTo>
                  <a:lnTo>
                    <a:pt x="22" y="932"/>
                  </a:lnTo>
                  <a:lnTo>
                    <a:pt x="27" y="933"/>
                  </a:lnTo>
                  <a:lnTo>
                    <a:pt x="30" y="934"/>
                  </a:lnTo>
                  <a:lnTo>
                    <a:pt x="35" y="935"/>
                  </a:lnTo>
                  <a:lnTo>
                    <a:pt x="39" y="929"/>
                  </a:lnTo>
                  <a:lnTo>
                    <a:pt x="44" y="924"/>
                  </a:lnTo>
                  <a:lnTo>
                    <a:pt x="48" y="918"/>
                  </a:lnTo>
                  <a:lnTo>
                    <a:pt x="53" y="912"/>
                  </a:lnTo>
                  <a:lnTo>
                    <a:pt x="58" y="906"/>
                  </a:lnTo>
                  <a:lnTo>
                    <a:pt x="62" y="901"/>
                  </a:lnTo>
                  <a:lnTo>
                    <a:pt x="67" y="895"/>
                  </a:lnTo>
                  <a:lnTo>
                    <a:pt x="72" y="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9F81901-3043-0C4F-AA3A-A9268C9C5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5403850"/>
              <a:ext cx="1587" cy="1588"/>
            </a:xfrm>
            <a:custGeom>
              <a:avLst/>
              <a:gdLst>
                <a:gd name="T0" fmla="*/ 2147483647 w 3"/>
                <a:gd name="T1" fmla="*/ 2147483647 h 2"/>
                <a:gd name="T2" fmla="*/ 2147483647 w 3"/>
                <a:gd name="T3" fmla="*/ 2147483647 h 2"/>
                <a:gd name="T4" fmla="*/ 2147483647 w 3"/>
                <a:gd name="T5" fmla="*/ 2147483647 h 2"/>
                <a:gd name="T6" fmla="*/ 2147483647 w 3"/>
                <a:gd name="T7" fmla="*/ 2147483647 h 2"/>
                <a:gd name="T8" fmla="*/ 2147483647 w 3"/>
                <a:gd name="T9" fmla="*/ 2147483647 h 2"/>
                <a:gd name="T10" fmla="*/ 2147483647 w 3"/>
                <a:gd name="T11" fmla="*/ 2147483647 h 2"/>
                <a:gd name="T12" fmla="*/ 2147483647 w 3"/>
                <a:gd name="T13" fmla="*/ 2147483647 h 2"/>
                <a:gd name="T14" fmla="*/ 2147483647 w 3"/>
                <a:gd name="T15" fmla="*/ 2147483647 h 2"/>
                <a:gd name="T16" fmla="*/ 0 w 3"/>
                <a:gd name="T17" fmla="*/ 0 h 2"/>
                <a:gd name="T18" fmla="*/ 0 w 3"/>
                <a:gd name="T19" fmla="*/ 2147483647 h 2"/>
                <a:gd name="T20" fmla="*/ 2147483647 w 3"/>
                <a:gd name="T21" fmla="*/ 2147483647 h 2"/>
                <a:gd name="T22" fmla="*/ 2147483647 w 3"/>
                <a:gd name="T23" fmla="*/ 2147483647 h 2"/>
                <a:gd name="T24" fmla="*/ 2147483647 w 3"/>
                <a:gd name="T25" fmla="*/ 2147483647 h 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2"/>
                <a:gd name="T41" fmla="*/ 3 w 3"/>
                <a:gd name="T42" fmla="*/ 2 h 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2">
                  <a:moveTo>
                    <a:pt x="3" y="2"/>
                  </a:moveTo>
                  <a:lnTo>
                    <a:pt x="3" y="2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60A82165-CC27-7240-9B82-82FDF156C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8" y="4597400"/>
              <a:ext cx="104775" cy="163513"/>
            </a:xfrm>
            <a:custGeom>
              <a:avLst/>
              <a:gdLst>
                <a:gd name="T0" fmla="*/ 2147483647 w 132"/>
                <a:gd name="T1" fmla="*/ 2147483647 h 206"/>
                <a:gd name="T2" fmla="*/ 2147483647 w 132"/>
                <a:gd name="T3" fmla="*/ 2147483647 h 206"/>
                <a:gd name="T4" fmla="*/ 2147483647 w 132"/>
                <a:gd name="T5" fmla="*/ 2147483647 h 206"/>
                <a:gd name="T6" fmla="*/ 2147483647 w 132"/>
                <a:gd name="T7" fmla="*/ 2147483647 h 206"/>
                <a:gd name="T8" fmla="*/ 2147483647 w 132"/>
                <a:gd name="T9" fmla="*/ 2147483647 h 206"/>
                <a:gd name="T10" fmla="*/ 2147483647 w 132"/>
                <a:gd name="T11" fmla="*/ 2147483647 h 206"/>
                <a:gd name="T12" fmla="*/ 2147483647 w 132"/>
                <a:gd name="T13" fmla="*/ 2147483647 h 206"/>
                <a:gd name="T14" fmla="*/ 2147483647 w 132"/>
                <a:gd name="T15" fmla="*/ 2147483647 h 206"/>
                <a:gd name="T16" fmla="*/ 2147483647 w 132"/>
                <a:gd name="T17" fmla="*/ 2147483647 h 206"/>
                <a:gd name="T18" fmla="*/ 2147483647 w 132"/>
                <a:gd name="T19" fmla="*/ 2147483647 h 206"/>
                <a:gd name="T20" fmla="*/ 2147483647 w 132"/>
                <a:gd name="T21" fmla="*/ 2147483647 h 206"/>
                <a:gd name="T22" fmla="*/ 2147483647 w 132"/>
                <a:gd name="T23" fmla="*/ 2147483647 h 206"/>
                <a:gd name="T24" fmla="*/ 2147483647 w 132"/>
                <a:gd name="T25" fmla="*/ 2147483647 h 206"/>
                <a:gd name="T26" fmla="*/ 2147483647 w 132"/>
                <a:gd name="T27" fmla="*/ 2147483647 h 206"/>
                <a:gd name="T28" fmla="*/ 2147483647 w 132"/>
                <a:gd name="T29" fmla="*/ 2147483647 h 206"/>
                <a:gd name="T30" fmla="*/ 2147483647 w 132"/>
                <a:gd name="T31" fmla="*/ 2147483647 h 206"/>
                <a:gd name="T32" fmla="*/ 2147483647 w 132"/>
                <a:gd name="T33" fmla="*/ 2147483647 h 206"/>
                <a:gd name="T34" fmla="*/ 2147483647 w 132"/>
                <a:gd name="T35" fmla="*/ 2147483647 h 206"/>
                <a:gd name="T36" fmla="*/ 2147483647 w 132"/>
                <a:gd name="T37" fmla="*/ 2147483647 h 206"/>
                <a:gd name="T38" fmla="*/ 2147483647 w 132"/>
                <a:gd name="T39" fmla="*/ 2147483647 h 206"/>
                <a:gd name="T40" fmla="*/ 2147483647 w 132"/>
                <a:gd name="T41" fmla="*/ 2147483647 h 206"/>
                <a:gd name="T42" fmla="*/ 2147483647 w 132"/>
                <a:gd name="T43" fmla="*/ 2147483647 h 206"/>
                <a:gd name="T44" fmla="*/ 2147483647 w 132"/>
                <a:gd name="T45" fmla="*/ 2147483647 h 206"/>
                <a:gd name="T46" fmla="*/ 2147483647 w 132"/>
                <a:gd name="T47" fmla="*/ 2147483647 h 206"/>
                <a:gd name="T48" fmla="*/ 2147483647 w 132"/>
                <a:gd name="T49" fmla="*/ 2147483647 h 206"/>
                <a:gd name="T50" fmla="*/ 2147483647 w 132"/>
                <a:gd name="T51" fmla="*/ 2147483647 h 206"/>
                <a:gd name="T52" fmla="*/ 2147483647 w 132"/>
                <a:gd name="T53" fmla="*/ 2147483647 h 206"/>
                <a:gd name="T54" fmla="*/ 2147483647 w 132"/>
                <a:gd name="T55" fmla="*/ 2147483647 h 206"/>
                <a:gd name="T56" fmla="*/ 2147483647 w 132"/>
                <a:gd name="T57" fmla="*/ 2147483647 h 206"/>
                <a:gd name="T58" fmla="*/ 2147483647 w 132"/>
                <a:gd name="T59" fmla="*/ 2147483647 h 206"/>
                <a:gd name="T60" fmla="*/ 2147483647 w 132"/>
                <a:gd name="T61" fmla="*/ 2147483647 h 206"/>
                <a:gd name="T62" fmla="*/ 2147483647 w 132"/>
                <a:gd name="T63" fmla="*/ 2147483647 h 206"/>
                <a:gd name="T64" fmla="*/ 2147483647 w 132"/>
                <a:gd name="T65" fmla="*/ 2147483647 h 206"/>
                <a:gd name="T66" fmla="*/ 2147483647 w 132"/>
                <a:gd name="T67" fmla="*/ 2147483647 h 206"/>
                <a:gd name="T68" fmla="*/ 2147483647 w 132"/>
                <a:gd name="T69" fmla="*/ 2147483647 h 206"/>
                <a:gd name="T70" fmla="*/ 2147483647 w 132"/>
                <a:gd name="T71" fmla="*/ 2147483647 h 206"/>
                <a:gd name="T72" fmla="*/ 2147483647 w 132"/>
                <a:gd name="T73" fmla="*/ 2147483647 h 206"/>
                <a:gd name="T74" fmla="*/ 0 w 132"/>
                <a:gd name="T75" fmla="*/ 2147483647 h 206"/>
                <a:gd name="T76" fmla="*/ 2147483647 w 132"/>
                <a:gd name="T77" fmla="*/ 2147483647 h 206"/>
                <a:gd name="T78" fmla="*/ 2147483647 w 132"/>
                <a:gd name="T79" fmla="*/ 2147483647 h 206"/>
                <a:gd name="T80" fmla="*/ 2147483647 w 132"/>
                <a:gd name="T81" fmla="*/ 2147483647 h 206"/>
                <a:gd name="T82" fmla="*/ 2147483647 w 132"/>
                <a:gd name="T83" fmla="*/ 2147483647 h 206"/>
                <a:gd name="T84" fmla="*/ 2147483647 w 132"/>
                <a:gd name="T85" fmla="*/ 2147483647 h 206"/>
                <a:gd name="T86" fmla="*/ 2147483647 w 132"/>
                <a:gd name="T87" fmla="*/ 2147483647 h 206"/>
                <a:gd name="T88" fmla="*/ 2147483647 w 132"/>
                <a:gd name="T89" fmla="*/ 2147483647 h 206"/>
                <a:gd name="T90" fmla="*/ 2147483647 w 132"/>
                <a:gd name="T91" fmla="*/ 2147483647 h 206"/>
                <a:gd name="T92" fmla="*/ 2147483647 w 132"/>
                <a:gd name="T93" fmla="*/ 2147483647 h 206"/>
                <a:gd name="T94" fmla="*/ 2147483647 w 132"/>
                <a:gd name="T95" fmla="*/ 2147483647 h 206"/>
                <a:gd name="T96" fmla="*/ 2147483647 w 132"/>
                <a:gd name="T97" fmla="*/ 2147483647 h 206"/>
                <a:gd name="T98" fmla="*/ 2147483647 w 132"/>
                <a:gd name="T99" fmla="*/ 2147483647 h 206"/>
                <a:gd name="T100" fmla="*/ 2147483647 w 132"/>
                <a:gd name="T101" fmla="*/ 0 h 206"/>
                <a:gd name="T102" fmla="*/ 2147483647 w 132"/>
                <a:gd name="T103" fmla="*/ 2147483647 h 206"/>
                <a:gd name="T104" fmla="*/ 2147483647 w 132"/>
                <a:gd name="T105" fmla="*/ 2147483647 h 206"/>
                <a:gd name="T106" fmla="*/ 2147483647 w 132"/>
                <a:gd name="T107" fmla="*/ 2147483647 h 206"/>
                <a:gd name="T108" fmla="*/ 2147483647 w 132"/>
                <a:gd name="T109" fmla="*/ 2147483647 h 2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2"/>
                <a:gd name="T166" fmla="*/ 0 h 206"/>
                <a:gd name="T167" fmla="*/ 132 w 132"/>
                <a:gd name="T168" fmla="*/ 206 h 2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2" h="206">
                  <a:moveTo>
                    <a:pt x="51" y="57"/>
                  </a:moveTo>
                  <a:lnTo>
                    <a:pt x="53" y="72"/>
                  </a:lnTo>
                  <a:lnTo>
                    <a:pt x="58" y="86"/>
                  </a:lnTo>
                  <a:lnTo>
                    <a:pt x="62" y="101"/>
                  </a:lnTo>
                  <a:lnTo>
                    <a:pt x="66" y="115"/>
                  </a:lnTo>
                  <a:lnTo>
                    <a:pt x="73" y="113"/>
                  </a:lnTo>
                  <a:lnTo>
                    <a:pt x="81" y="109"/>
                  </a:lnTo>
                  <a:lnTo>
                    <a:pt x="88" y="106"/>
                  </a:lnTo>
                  <a:lnTo>
                    <a:pt x="96" y="103"/>
                  </a:lnTo>
                  <a:lnTo>
                    <a:pt x="104" y="101"/>
                  </a:lnTo>
                  <a:lnTo>
                    <a:pt x="112" y="100"/>
                  </a:lnTo>
                  <a:lnTo>
                    <a:pt x="120" y="100"/>
                  </a:lnTo>
                  <a:lnTo>
                    <a:pt x="128" y="102"/>
                  </a:lnTo>
                  <a:lnTo>
                    <a:pt x="131" y="108"/>
                  </a:lnTo>
                  <a:lnTo>
                    <a:pt x="132" y="115"/>
                  </a:lnTo>
                  <a:lnTo>
                    <a:pt x="132" y="121"/>
                  </a:lnTo>
                  <a:lnTo>
                    <a:pt x="129" y="126"/>
                  </a:lnTo>
                  <a:lnTo>
                    <a:pt x="122" y="129"/>
                  </a:lnTo>
                  <a:lnTo>
                    <a:pt x="115" y="131"/>
                  </a:lnTo>
                  <a:lnTo>
                    <a:pt x="108" y="132"/>
                  </a:lnTo>
                  <a:lnTo>
                    <a:pt x="101" y="133"/>
                  </a:lnTo>
                  <a:lnTo>
                    <a:pt x="94" y="134"/>
                  </a:lnTo>
                  <a:lnTo>
                    <a:pt x="88" y="136"/>
                  </a:lnTo>
                  <a:lnTo>
                    <a:pt x="81" y="138"/>
                  </a:lnTo>
                  <a:lnTo>
                    <a:pt x="74" y="141"/>
                  </a:lnTo>
                  <a:lnTo>
                    <a:pt x="62" y="147"/>
                  </a:lnTo>
                  <a:lnTo>
                    <a:pt x="52" y="153"/>
                  </a:lnTo>
                  <a:lnTo>
                    <a:pt x="43" y="160"/>
                  </a:lnTo>
                  <a:lnTo>
                    <a:pt x="33" y="168"/>
                  </a:lnTo>
                  <a:lnTo>
                    <a:pt x="25" y="176"/>
                  </a:lnTo>
                  <a:lnTo>
                    <a:pt x="17" y="185"/>
                  </a:lnTo>
                  <a:lnTo>
                    <a:pt x="12" y="195"/>
                  </a:lnTo>
                  <a:lnTo>
                    <a:pt x="6" y="206"/>
                  </a:lnTo>
                  <a:lnTo>
                    <a:pt x="5" y="206"/>
                  </a:lnTo>
                  <a:lnTo>
                    <a:pt x="4" y="206"/>
                  </a:lnTo>
                  <a:lnTo>
                    <a:pt x="2" y="206"/>
                  </a:lnTo>
                  <a:lnTo>
                    <a:pt x="1" y="205"/>
                  </a:lnTo>
                  <a:lnTo>
                    <a:pt x="0" y="197"/>
                  </a:lnTo>
                  <a:lnTo>
                    <a:pt x="6" y="187"/>
                  </a:lnTo>
                  <a:lnTo>
                    <a:pt x="10" y="178"/>
                  </a:lnTo>
                  <a:lnTo>
                    <a:pt x="15" y="168"/>
                  </a:lnTo>
                  <a:lnTo>
                    <a:pt x="21" y="159"/>
                  </a:lnTo>
                  <a:lnTo>
                    <a:pt x="27" y="149"/>
                  </a:lnTo>
                  <a:lnTo>
                    <a:pt x="33" y="141"/>
                  </a:lnTo>
                  <a:lnTo>
                    <a:pt x="42" y="133"/>
                  </a:lnTo>
                  <a:lnTo>
                    <a:pt x="51" y="126"/>
                  </a:lnTo>
                  <a:lnTo>
                    <a:pt x="45" y="95"/>
                  </a:lnTo>
                  <a:lnTo>
                    <a:pt x="37" y="64"/>
                  </a:lnTo>
                  <a:lnTo>
                    <a:pt x="28" y="33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31" y="12"/>
                  </a:lnTo>
                  <a:lnTo>
                    <a:pt x="39" y="26"/>
                  </a:lnTo>
                  <a:lnTo>
                    <a:pt x="45" y="42"/>
                  </a:lnTo>
                  <a:lnTo>
                    <a:pt x="5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50831477-C8E6-2E4D-B185-F830B5B48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175" y="4622800"/>
              <a:ext cx="38100" cy="42863"/>
            </a:xfrm>
            <a:custGeom>
              <a:avLst/>
              <a:gdLst>
                <a:gd name="T0" fmla="*/ 2147483647 w 47"/>
                <a:gd name="T1" fmla="*/ 2147483647 h 54"/>
                <a:gd name="T2" fmla="*/ 2147483647 w 47"/>
                <a:gd name="T3" fmla="*/ 2147483647 h 54"/>
                <a:gd name="T4" fmla="*/ 2147483647 w 47"/>
                <a:gd name="T5" fmla="*/ 2147483647 h 54"/>
                <a:gd name="T6" fmla="*/ 2147483647 w 47"/>
                <a:gd name="T7" fmla="*/ 2147483647 h 54"/>
                <a:gd name="T8" fmla="*/ 2147483647 w 47"/>
                <a:gd name="T9" fmla="*/ 2147483647 h 54"/>
                <a:gd name="T10" fmla="*/ 2147483647 w 47"/>
                <a:gd name="T11" fmla="*/ 2147483647 h 54"/>
                <a:gd name="T12" fmla="*/ 2147483647 w 47"/>
                <a:gd name="T13" fmla="*/ 2147483647 h 54"/>
                <a:gd name="T14" fmla="*/ 2147483647 w 47"/>
                <a:gd name="T15" fmla="*/ 2147483647 h 54"/>
                <a:gd name="T16" fmla="*/ 0 w 47"/>
                <a:gd name="T17" fmla="*/ 2147483647 h 54"/>
                <a:gd name="T18" fmla="*/ 0 w 47"/>
                <a:gd name="T19" fmla="*/ 2147483647 h 54"/>
                <a:gd name="T20" fmla="*/ 2147483647 w 47"/>
                <a:gd name="T21" fmla="*/ 2147483647 h 54"/>
                <a:gd name="T22" fmla="*/ 2147483647 w 47"/>
                <a:gd name="T23" fmla="*/ 2147483647 h 54"/>
                <a:gd name="T24" fmla="*/ 2147483647 w 47"/>
                <a:gd name="T25" fmla="*/ 2147483647 h 54"/>
                <a:gd name="T26" fmla="*/ 2147483647 w 47"/>
                <a:gd name="T27" fmla="*/ 2147483647 h 54"/>
                <a:gd name="T28" fmla="*/ 2147483647 w 47"/>
                <a:gd name="T29" fmla="*/ 2147483647 h 54"/>
                <a:gd name="T30" fmla="*/ 2147483647 w 47"/>
                <a:gd name="T31" fmla="*/ 2147483647 h 54"/>
                <a:gd name="T32" fmla="*/ 2147483647 w 47"/>
                <a:gd name="T33" fmla="*/ 0 h 54"/>
                <a:gd name="T34" fmla="*/ 2147483647 w 47"/>
                <a:gd name="T35" fmla="*/ 2147483647 h 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54"/>
                <a:gd name="T56" fmla="*/ 47 w 47"/>
                <a:gd name="T57" fmla="*/ 54 h 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54">
                  <a:moveTo>
                    <a:pt x="47" y="2"/>
                  </a:moveTo>
                  <a:lnTo>
                    <a:pt x="43" y="10"/>
                  </a:lnTo>
                  <a:lnTo>
                    <a:pt x="38" y="17"/>
                  </a:lnTo>
                  <a:lnTo>
                    <a:pt x="33" y="24"/>
                  </a:lnTo>
                  <a:lnTo>
                    <a:pt x="28" y="31"/>
                  </a:lnTo>
                  <a:lnTo>
                    <a:pt x="21" y="37"/>
                  </a:lnTo>
                  <a:lnTo>
                    <a:pt x="14" y="44"/>
                  </a:lnTo>
                  <a:lnTo>
                    <a:pt x="7" y="48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5" y="36"/>
                  </a:lnTo>
                  <a:lnTo>
                    <a:pt x="11" y="26"/>
                  </a:lnTo>
                  <a:lnTo>
                    <a:pt x="18" y="18"/>
                  </a:lnTo>
                  <a:lnTo>
                    <a:pt x="25" y="14"/>
                  </a:lnTo>
                  <a:lnTo>
                    <a:pt x="32" y="7"/>
                  </a:lnTo>
                  <a:lnTo>
                    <a:pt x="39" y="2"/>
                  </a:lnTo>
                  <a:lnTo>
                    <a:pt x="46" y="0"/>
                  </a:lnTo>
                  <a:lnTo>
                    <a:pt x="4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C7D461C5-2A0C-AB41-9A0A-4A3F45B7A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875" y="4662488"/>
              <a:ext cx="23812" cy="111125"/>
            </a:xfrm>
            <a:custGeom>
              <a:avLst/>
              <a:gdLst>
                <a:gd name="T0" fmla="*/ 2147483647 w 30"/>
                <a:gd name="T1" fmla="*/ 2147483647 h 141"/>
                <a:gd name="T2" fmla="*/ 2147483647 w 30"/>
                <a:gd name="T3" fmla="*/ 2147483647 h 141"/>
                <a:gd name="T4" fmla="*/ 2147483647 w 30"/>
                <a:gd name="T5" fmla="*/ 2147483647 h 141"/>
                <a:gd name="T6" fmla="*/ 2147483647 w 30"/>
                <a:gd name="T7" fmla="*/ 2147483647 h 141"/>
                <a:gd name="T8" fmla="*/ 2147483647 w 30"/>
                <a:gd name="T9" fmla="*/ 2147483647 h 141"/>
                <a:gd name="T10" fmla="*/ 2147483647 w 30"/>
                <a:gd name="T11" fmla="*/ 2147483647 h 141"/>
                <a:gd name="T12" fmla="*/ 2147483647 w 30"/>
                <a:gd name="T13" fmla="*/ 2147483647 h 141"/>
                <a:gd name="T14" fmla="*/ 2147483647 w 30"/>
                <a:gd name="T15" fmla="*/ 2147483647 h 141"/>
                <a:gd name="T16" fmla="*/ 2147483647 w 30"/>
                <a:gd name="T17" fmla="*/ 2147483647 h 141"/>
                <a:gd name="T18" fmla="*/ 2147483647 w 30"/>
                <a:gd name="T19" fmla="*/ 2147483647 h 141"/>
                <a:gd name="T20" fmla="*/ 2147483647 w 30"/>
                <a:gd name="T21" fmla="*/ 2147483647 h 141"/>
                <a:gd name="T22" fmla="*/ 2147483647 w 30"/>
                <a:gd name="T23" fmla="*/ 2147483647 h 141"/>
                <a:gd name="T24" fmla="*/ 2147483647 w 30"/>
                <a:gd name="T25" fmla="*/ 2147483647 h 141"/>
                <a:gd name="T26" fmla="*/ 0 w 30"/>
                <a:gd name="T27" fmla="*/ 2147483647 h 141"/>
                <a:gd name="T28" fmla="*/ 2147483647 w 30"/>
                <a:gd name="T29" fmla="*/ 2147483647 h 141"/>
                <a:gd name="T30" fmla="*/ 2147483647 w 30"/>
                <a:gd name="T31" fmla="*/ 2147483647 h 141"/>
                <a:gd name="T32" fmla="*/ 2147483647 w 30"/>
                <a:gd name="T33" fmla="*/ 2147483647 h 141"/>
                <a:gd name="T34" fmla="*/ 2147483647 w 30"/>
                <a:gd name="T35" fmla="*/ 2147483647 h 141"/>
                <a:gd name="T36" fmla="*/ 2147483647 w 30"/>
                <a:gd name="T37" fmla="*/ 2147483647 h 141"/>
                <a:gd name="T38" fmla="*/ 2147483647 w 30"/>
                <a:gd name="T39" fmla="*/ 2147483647 h 141"/>
                <a:gd name="T40" fmla="*/ 2147483647 w 30"/>
                <a:gd name="T41" fmla="*/ 0 h 141"/>
                <a:gd name="T42" fmla="*/ 2147483647 w 30"/>
                <a:gd name="T43" fmla="*/ 2147483647 h 141"/>
                <a:gd name="T44" fmla="*/ 2147483647 w 30"/>
                <a:gd name="T45" fmla="*/ 2147483647 h 141"/>
                <a:gd name="T46" fmla="*/ 2147483647 w 30"/>
                <a:gd name="T47" fmla="*/ 2147483647 h 141"/>
                <a:gd name="T48" fmla="*/ 2147483647 w 30"/>
                <a:gd name="T49" fmla="*/ 2147483647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"/>
                <a:gd name="T76" fmla="*/ 0 h 141"/>
                <a:gd name="T77" fmla="*/ 30 w 30"/>
                <a:gd name="T78" fmla="*/ 141 h 1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" h="141">
                  <a:moveTo>
                    <a:pt x="17" y="15"/>
                  </a:moveTo>
                  <a:lnTo>
                    <a:pt x="23" y="34"/>
                  </a:lnTo>
                  <a:lnTo>
                    <a:pt x="29" y="53"/>
                  </a:lnTo>
                  <a:lnTo>
                    <a:pt x="30" y="72"/>
                  </a:lnTo>
                  <a:lnTo>
                    <a:pt x="21" y="90"/>
                  </a:lnTo>
                  <a:lnTo>
                    <a:pt x="16" y="103"/>
                  </a:lnTo>
                  <a:lnTo>
                    <a:pt x="14" y="115"/>
                  </a:lnTo>
                  <a:lnTo>
                    <a:pt x="13" y="128"/>
                  </a:lnTo>
                  <a:lnTo>
                    <a:pt x="10" y="141"/>
                  </a:lnTo>
                  <a:lnTo>
                    <a:pt x="5" y="137"/>
                  </a:lnTo>
                  <a:lnTo>
                    <a:pt x="4" y="132"/>
                  </a:lnTo>
                  <a:lnTo>
                    <a:pt x="2" y="124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9"/>
                  </a:lnTo>
                  <a:lnTo>
                    <a:pt x="6" y="75"/>
                  </a:lnTo>
                  <a:lnTo>
                    <a:pt x="10" y="61"/>
                  </a:lnTo>
                  <a:lnTo>
                    <a:pt x="9" y="46"/>
                  </a:lnTo>
                  <a:lnTo>
                    <a:pt x="7" y="29"/>
                  </a:lnTo>
                  <a:lnTo>
                    <a:pt x="7" y="14"/>
                  </a:lnTo>
                  <a:lnTo>
                    <a:pt x="14" y="0"/>
                  </a:lnTo>
                  <a:lnTo>
                    <a:pt x="17" y="3"/>
                  </a:lnTo>
                  <a:lnTo>
                    <a:pt x="17" y="7"/>
                  </a:lnTo>
                  <a:lnTo>
                    <a:pt x="16" y="1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F65AA4EE-7E80-8646-9319-0D75AEF2C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425" y="4743450"/>
              <a:ext cx="71437" cy="46038"/>
            </a:xfrm>
            <a:custGeom>
              <a:avLst/>
              <a:gdLst>
                <a:gd name="T0" fmla="*/ 2147483647 w 88"/>
                <a:gd name="T1" fmla="*/ 2147483647 h 59"/>
                <a:gd name="T2" fmla="*/ 2147483647 w 88"/>
                <a:gd name="T3" fmla="*/ 2147483647 h 59"/>
                <a:gd name="T4" fmla="*/ 2147483647 w 88"/>
                <a:gd name="T5" fmla="*/ 2147483647 h 59"/>
                <a:gd name="T6" fmla="*/ 2147483647 w 88"/>
                <a:gd name="T7" fmla="*/ 2147483647 h 59"/>
                <a:gd name="T8" fmla="*/ 2147483647 w 88"/>
                <a:gd name="T9" fmla="*/ 2147483647 h 59"/>
                <a:gd name="T10" fmla="*/ 2147483647 w 88"/>
                <a:gd name="T11" fmla="*/ 2147483647 h 59"/>
                <a:gd name="T12" fmla="*/ 2147483647 w 88"/>
                <a:gd name="T13" fmla="*/ 2147483647 h 59"/>
                <a:gd name="T14" fmla="*/ 2147483647 w 88"/>
                <a:gd name="T15" fmla="*/ 2147483647 h 59"/>
                <a:gd name="T16" fmla="*/ 2147483647 w 88"/>
                <a:gd name="T17" fmla="*/ 2147483647 h 59"/>
                <a:gd name="T18" fmla="*/ 2147483647 w 88"/>
                <a:gd name="T19" fmla="*/ 2147483647 h 59"/>
                <a:gd name="T20" fmla="*/ 2147483647 w 88"/>
                <a:gd name="T21" fmla="*/ 2147483647 h 59"/>
                <a:gd name="T22" fmla="*/ 2147483647 w 88"/>
                <a:gd name="T23" fmla="*/ 2147483647 h 59"/>
                <a:gd name="T24" fmla="*/ 2147483647 w 88"/>
                <a:gd name="T25" fmla="*/ 2147483647 h 59"/>
                <a:gd name="T26" fmla="*/ 2147483647 w 88"/>
                <a:gd name="T27" fmla="*/ 2147483647 h 59"/>
                <a:gd name="T28" fmla="*/ 2147483647 w 88"/>
                <a:gd name="T29" fmla="*/ 2147483647 h 59"/>
                <a:gd name="T30" fmla="*/ 2147483647 w 88"/>
                <a:gd name="T31" fmla="*/ 2147483647 h 59"/>
                <a:gd name="T32" fmla="*/ 2147483647 w 88"/>
                <a:gd name="T33" fmla="*/ 2147483647 h 59"/>
                <a:gd name="T34" fmla="*/ 2147483647 w 88"/>
                <a:gd name="T35" fmla="*/ 2147483647 h 59"/>
                <a:gd name="T36" fmla="*/ 2147483647 w 88"/>
                <a:gd name="T37" fmla="*/ 2147483647 h 59"/>
                <a:gd name="T38" fmla="*/ 2147483647 w 88"/>
                <a:gd name="T39" fmla="*/ 2147483647 h 59"/>
                <a:gd name="T40" fmla="*/ 2147483647 w 88"/>
                <a:gd name="T41" fmla="*/ 2147483647 h 59"/>
                <a:gd name="T42" fmla="*/ 2147483647 w 88"/>
                <a:gd name="T43" fmla="*/ 2147483647 h 59"/>
                <a:gd name="T44" fmla="*/ 2147483647 w 88"/>
                <a:gd name="T45" fmla="*/ 2147483647 h 59"/>
                <a:gd name="T46" fmla="*/ 2147483647 w 88"/>
                <a:gd name="T47" fmla="*/ 2147483647 h 59"/>
                <a:gd name="T48" fmla="*/ 2147483647 w 88"/>
                <a:gd name="T49" fmla="*/ 2147483647 h 59"/>
                <a:gd name="T50" fmla="*/ 2147483647 w 88"/>
                <a:gd name="T51" fmla="*/ 2147483647 h 59"/>
                <a:gd name="T52" fmla="*/ 2147483647 w 88"/>
                <a:gd name="T53" fmla="*/ 2147483647 h 59"/>
                <a:gd name="T54" fmla="*/ 2147483647 w 88"/>
                <a:gd name="T55" fmla="*/ 2147483647 h 59"/>
                <a:gd name="T56" fmla="*/ 2147483647 w 88"/>
                <a:gd name="T57" fmla="*/ 2147483647 h 59"/>
                <a:gd name="T58" fmla="*/ 0 w 88"/>
                <a:gd name="T59" fmla="*/ 2147483647 h 59"/>
                <a:gd name="T60" fmla="*/ 2147483647 w 88"/>
                <a:gd name="T61" fmla="*/ 2147483647 h 59"/>
                <a:gd name="T62" fmla="*/ 2147483647 w 88"/>
                <a:gd name="T63" fmla="*/ 2147483647 h 59"/>
                <a:gd name="T64" fmla="*/ 2147483647 w 88"/>
                <a:gd name="T65" fmla="*/ 2147483647 h 59"/>
                <a:gd name="T66" fmla="*/ 2147483647 w 88"/>
                <a:gd name="T67" fmla="*/ 2147483647 h 59"/>
                <a:gd name="T68" fmla="*/ 2147483647 w 88"/>
                <a:gd name="T69" fmla="*/ 2147483647 h 59"/>
                <a:gd name="T70" fmla="*/ 2147483647 w 88"/>
                <a:gd name="T71" fmla="*/ 2147483647 h 59"/>
                <a:gd name="T72" fmla="*/ 2147483647 w 88"/>
                <a:gd name="T73" fmla="*/ 2147483647 h 59"/>
                <a:gd name="T74" fmla="*/ 2147483647 w 88"/>
                <a:gd name="T75" fmla="*/ 2147483647 h 59"/>
                <a:gd name="T76" fmla="*/ 0 w 88"/>
                <a:gd name="T77" fmla="*/ 2147483647 h 59"/>
                <a:gd name="T78" fmla="*/ 2147483647 w 88"/>
                <a:gd name="T79" fmla="*/ 2147483647 h 59"/>
                <a:gd name="T80" fmla="*/ 2147483647 w 88"/>
                <a:gd name="T81" fmla="*/ 2147483647 h 59"/>
                <a:gd name="T82" fmla="*/ 2147483647 w 88"/>
                <a:gd name="T83" fmla="*/ 2147483647 h 59"/>
                <a:gd name="T84" fmla="*/ 2147483647 w 88"/>
                <a:gd name="T85" fmla="*/ 2147483647 h 59"/>
                <a:gd name="T86" fmla="*/ 2147483647 w 88"/>
                <a:gd name="T87" fmla="*/ 2147483647 h 59"/>
                <a:gd name="T88" fmla="*/ 2147483647 w 88"/>
                <a:gd name="T89" fmla="*/ 2147483647 h 59"/>
                <a:gd name="T90" fmla="*/ 2147483647 w 88"/>
                <a:gd name="T91" fmla="*/ 0 h 59"/>
                <a:gd name="T92" fmla="*/ 2147483647 w 88"/>
                <a:gd name="T93" fmla="*/ 0 h 59"/>
                <a:gd name="T94" fmla="*/ 2147483647 w 88"/>
                <a:gd name="T95" fmla="*/ 0 h 59"/>
                <a:gd name="T96" fmla="*/ 2147483647 w 88"/>
                <a:gd name="T97" fmla="*/ 2147483647 h 59"/>
                <a:gd name="T98" fmla="*/ 2147483647 w 88"/>
                <a:gd name="T99" fmla="*/ 2147483647 h 59"/>
                <a:gd name="T100" fmla="*/ 2147483647 w 88"/>
                <a:gd name="T101" fmla="*/ 2147483647 h 59"/>
                <a:gd name="T102" fmla="*/ 2147483647 w 88"/>
                <a:gd name="T103" fmla="*/ 2147483647 h 59"/>
                <a:gd name="T104" fmla="*/ 2147483647 w 88"/>
                <a:gd name="T105" fmla="*/ 2147483647 h 59"/>
                <a:gd name="T106" fmla="*/ 2147483647 w 88"/>
                <a:gd name="T107" fmla="*/ 2147483647 h 59"/>
                <a:gd name="T108" fmla="*/ 2147483647 w 88"/>
                <a:gd name="T109" fmla="*/ 2147483647 h 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8"/>
                <a:gd name="T166" fmla="*/ 0 h 59"/>
                <a:gd name="T167" fmla="*/ 88 w 88"/>
                <a:gd name="T168" fmla="*/ 59 h 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8" h="59">
                  <a:moveTo>
                    <a:pt x="88" y="26"/>
                  </a:moveTo>
                  <a:lnTo>
                    <a:pt x="82" y="25"/>
                  </a:lnTo>
                  <a:lnTo>
                    <a:pt x="76" y="23"/>
                  </a:lnTo>
                  <a:lnTo>
                    <a:pt x="70" y="19"/>
                  </a:lnTo>
                  <a:lnTo>
                    <a:pt x="64" y="17"/>
                  </a:lnTo>
                  <a:lnTo>
                    <a:pt x="60" y="16"/>
                  </a:lnTo>
                  <a:lnTo>
                    <a:pt x="56" y="14"/>
                  </a:lnTo>
                  <a:lnTo>
                    <a:pt x="52" y="12"/>
                  </a:lnTo>
                  <a:lnTo>
                    <a:pt x="47" y="12"/>
                  </a:lnTo>
                  <a:lnTo>
                    <a:pt x="46" y="18"/>
                  </a:lnTo>
                  <a:lnTo>
                    <a:pt x="44" y="24"/>
                  </a:lnTo>
                  <a:lnTo>
                    <a:pt x="41" y="31"/>
                  </a:lnTo>
                  <a:lnTo>
                    <a:pt x="39" y="37"/>
                  </a:lnTo>
                  <a:lnTo>
                    <a:pt x="45" y="37"/>
                  </a:lnTo>
                  <a:lnTo>
                    <a:pt x="52" y="34"/>
                  </a:lnTo>
                  <a:lnTo>
                    <a:pt x="57" y="33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56" y="42"/>
                  </a:lnTo>
                  <a:lnTo>
                    <a:pt x="49" y="45"/>
                  </a:lnTo>
                  <a:lnTo>
                    <a:pt x="42" y="46"/>
                  </a:lnTo>
                  <a:lnTo>
                    <a:pt x="36" y="48"/>
                  </a:lnTo>
                  <a:lnTo>
                    <a:pt x="29" y="50"/>
                  </a:lnTo>
                  <a:lnTo>
                    <a:pt x="23" y="53"/>
                  </a:lnTo>
                  <a:lnTo>
                    <a:pt x="16" y="55"/>
                  </a:lnTo>
                  <a:lnTo>
                    <a:pt x="10" y="59"/>
                  </a:lnTo>
                  <a:lnTo>
                    <a:pt x="7" y="59"/>
                  </a:lnTo>
                  <a:lnTo>
                    <a:pt x="4" y="59"/>
                  </a:lnTo>
                  <a:lnTo>
                    <a:pt x="1" y="57"/>
                  </a:lnTo>
                  <a:lnTo>
                    <a:pt x="0" y="55"/>
                  </a:lnTo>
                  <a:lnTo>
                    <a:pt x="6" y="48"/>
                  </a:lnTo>
                  <a:lnTo>
                    <a:pt x="12" y="45"/>
                  </a:lnTo>
                  <a:lnTo>
                    <a:pt x="21" y="42"/>
                  </a:lnTo>
                  <a:lnTo>
                    <a:pt x="29" y="39"/>
                  </a:lnTo>
                  <a:lnTo>
                    <a:pt x="16" y="29"/>
                  </a:lnTo>
                  <a:lnTo>
                    <a:pt x="11" y="32"/>
                  </a:lnTo>
                  <a:lnTo>
                    <a:pt x="8" y="38"/>
                  </a:lnTo>
                  <a:lnTo>
                    <a:pt x="6" y="42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9" y="19"/>
                  </a:lnTo>
                  <a:lnTo>
                    <a:pt x="16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38" y="1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2" y="1"/>
                  </a:lnTo>
                  <a:lnTo>
                    <a:pt x="68" y="3"/>
                  </a:lnTo>
                  <a:lnTo>
                    <a:pt x="74" y="6"/>
                  </a:lnTo>
                  <a:lnTo>
                    <a:pt x="78" y="10"/>
                  </a:lnTo>
                  <a:lnTo>
                    <a:pt x="83" y="15"/>
                  </a:lnTo>
                  <a:lnTo>
                    <a:pt x="86" y="21"/>
                  </a:lnTo>
                  <a:lnTo>
                    <a:pt x="88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CB5A4252-5A89-0740-A85D-D7A7C60B1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200" y="4789488"/>
              <a:ext cx="36512" cy="198438"/>
            </a:xfrm>
            <a:custGeom>
              <a:avLst/>
              <a:gdLst>
                <a:gd name="T0" fmla="*/ 2147483647 w 46"/>
                <a:gd name="T1" fmla="*/ 2147483647 h 248"/>
                <a:gd name="T2" fmla="*/ 2147483647 w 46"/>
                <a:gd name="T3" fmla="*/ 2147483647 h 248"/>
                <a:gd name="T4" fmla="*/ 2147483647 w 46"/>
                <a:gd name="T5" fmla="*/ 2147483647 h 248"/>
                <a:gd name="T6" fmla="*/ 2147483647 w 46"/>
                <a:gd name="T7" fmla="*/ 2147483647 h 248"/>
                <a:gd name="T8" fmla="*/ 2147483647 w 46"/>
                <a:gd name="T9" fmla="*/ 2147483647 h 248"/>
                <a:gd name="T10" fmla="*/ 2147483647 w 46"/>
                <a:gd name="T11" fmla="*/ 2147483647 h 248"/>
                <a:gd name="T12" fmla="*/ 2147483647 w 46"/>
                <a:gd name="T13" fmla="*/ 2147483647 h 248"/>
                <a:gd name="T14" fmla="*/ 2147483647 w 46"/>
                <a:gd name="T15" fmla="*/ 2147483647 h 248"/>
                <a:gd name="T16" fmla="*/ 2147483647 w 46"/>
                <a:gd name="T17" fmla="*/ 2147483647 h 248"/>
                <a:gd name="T18" fmla="*/ 2147483647 w 46"/>
                <a:gd name="T19" fmla="*/ 2147483647 h 248"/>
                <a:gd name="T20" fmla="*/ 2147483647 w 46"/>
                <a:gd name="T21" fmla="*/ 2147483647 h 248"/>
                <a:gd name="T22" fmla="*/ 2147483647 w 46"/>
                <a:gd name="T23" fmla="*/ 2147483647 h 248"/>
                <a:gd name="T24" fmla="*/ 2147483647 w 46"/>
                <a:gd name="T25" fmla="*/ 2147483647 h 248"/>
                <a:gd name="T26" fmla="*/ 2147483647 w 46"/>
                <a:gd name="T27" fmla="*/ 2147483647 h 248"/>
                <a:gd name="T28" fmla="*/ 2147483647 w 46"/>
                <a:gd name="T29" fmla="*/ 2147483647 h 248"/>
                <a:gd name="T30" fmla="*/ 2147483647 w 46"/>
                <a:gd name="T31" fmla="*/ 2147483647 h 248"/>
                <a:gd name="T32" fmla="*/ 2147483647 w 46"/>
                <a:gd name="T33" fmla="*/ 2147483647 h 248"/>
                <a:gd name="T34" fmla="*/ 2147483647 w 46"/>
                <a:gd name="T35" fmla="*/ 2147483647 h 248"/>
                <a:gd name="T36" fmla="*/ 2147483647 w 46"/>
                <a:gd name="T37" fmla="*/ 2147483647 h 248"/>
                <a:gd name="T38" fmla="*/ 2147483647 w 46"/>
                <a:gd name="T39" fmla="*/ 2147483647 h 248"/>
                <a:gd name="T40" fmla="*/ 2147483647 w 46"/>
                <a:gd name="T41" fmla="*/ 2147483647 h 248"/>
                <a:gd name="T42" fmla="*/ 2147483647 w 46"/>
                <a:gd name="T43" fmla="*/ 2147483647 h 248"/>
                <a:gd name="T44" fmla="*/ 2147483647 w 46"/>
                <a:gd name="T45" fmla="*/ 2147483647 h 248"/>
                <a:gd name="T46" fmla="*/ 0 w 46"/>
                <a:gd name="T47" fmla="*/ 2147483647 h 248"/>
                <a:gd name="T48" fmla="*/ 2147483647 w 46"/>
                <a:gd name="T49" fmla="*/ 2147483647 h 248"/>
                <a:gd name="T50" fmla="*/ 2147483647 w 46"/>
                <a:gd name="T51" fmla="*/ 0 h 248"/>
                <a:gd name="T52" fmla="*/ 2147483647 w 46"/>
                <a:gd name="T53" fmla="*/ 0 h 248"/>
                <a:gd name="T54" fmla="*/ 2147483647 w 46"/>
                <a:gd name="T55" fmla="*/ 2147483647 h 248"/>
                <a:gd name="T56" fmla="*/ 2147483647 w 46"/>
                <a:gd name="T57" fmla="*/ 2147483647 h 248"/>
                <a:gd name="T58" fmla="*/ 2147483647 w 46"/>
                <a:gd name="T59" fmla="*/ 2147483647 h 2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6"/>
                <a:gd name="T91" fmla="*/ 0 h 248"/>
                <a:gd name="T92" fmla="*/ 46 w 46"/>
                <a:gd name="T93" fmla="*/ 248 h 2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6" h="248">
                  <a:moveTo>
                    <a:pt x="10" y="3"/>
                  </a:moveTo>
                  <a:lnTo>
                    <a:pt x="9" y="18"/>
                  </a:lnTo>
                  <a:lnTo>
                    <a:pt x="12" y="33"/>
                  </a:lnTo>
                  <a:lnTo>
                    <a:pt x="14" y="49"/>
                  </a:lnTo>
                  <a:lnTo>
                    <a:pt x="16" y="65"/>
                  </a:lnTo>
                  <a:lnTo>
                    <a:pt x="27" y="102"/>
                  </a:lnTo>
                  <a:lnTo>
                    <a:pt x="37" y="139"/>
                  </a:lnTo>
                  <a:lnTo>
                    <a:pt x="44" y="177"/>
                  </a:lnTo>
                  <a:lnTo>
                    <a:pt x="46" y="216"/>
                  </a:lnTo>
                  <a:lnTo>
                    <a:pt x="43" y="247"/>
                  </a:lnTo>
                  <a:lnTo>
                    <a:pt x="40" y="248"/>
                  </a:lnTo>
                  <a:lnTo>
                    <a:pt x="38" y="248"/>
                  </a:lnTo>
                  <a:lnTo>
                    <a:pt x="36" y="248"/>
                  </a:lnTo>
                  <a:lnTo>
                    <a:pt x="33" y="248"/>
                  </a:lnTo>
                  <a:lnTo>
                    <a:pt x="31" y="246"/>
                  </a:lnTo>
                  <a:lnTo>
                    <a:pt x="31" y="242"/>
                  </a:lnTo>
                  <a:lnTo>
                    <a:pt x="32" y="239"/>
                  </a:lnTo>
                  <a:lnTo>
                    <a:pt x="32" y="236"/>
                  </a:lnTo>
                  <a:lnTo>
                    <a:pt x="30" y="194"/>
                  </a:lnTo>
                  <a:lnTo>
                    <a:pt x="22" y="155"/>
                  </a:lnTo>
                  <a:lnTo>
                    <a:pt x="12" y="116"/>
                  </a:lnTo>
                  <a:lnTo>
                    <a:pt x="3" y="76"/>
                  </a:lnTo>
                  <a:lnTo>
                    <a:pt x="1" y="56"/>
                  </a:lnTo>
                  <a:lnTo>
                    <a:pt x="0" y="36"/>
                  </a:lnTo>
                  <a:lnTo>
                    <a:pt x="1" y="17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2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8B2ADEA5-7724-F247-AEEA-2D41BFBD0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588" y="4784725"/>
              <a:ext cx="31750" cy="36513"/>
            </a:xfrm>
            <a:custGeom>
              <a:avLst/>
              <a:gdLst>
                <a:gd name="T0" fmla="*/ 2147483647 w 40"/>
                <a:gd name="T1" fmla="*/ 2147483647 h 45"/>
                <a:gd name="T2" fmla="*/ 2147483647 w 40"/>
                <a:gd name="T3" fmla="*/ 2147483647 h 45"/>
                <a:gd name="T4" fmla="*/ 2147483647 w 40"/>
                <a:gd name="T5" fmla="*/ 2147483647 h 45"/>
                <a:gd name="T6" fmla="*/ 2147483647 w 40"/>
                <a:gd name="T7" fmla="*/ 2147483647 h 45"/>
                <a:gd name="T8" fmla="*/ 2147483647 w 40"/>
                <a:gd name="T9" fmla="*/ 2147483647 h 45"/>
                <a:gd name="T10" fmla="*/ 2147483647 w 40"/>
                <a:gd name="T11" fmla="*/ 2147483647 h 45"/>
                <a:gd name="T12" fmla="*/ 2147483647 w 40"/>
                <a:gd name="T13" fmla="*/ 2147483647 h 45"/>
                <a:gd name="T14" fmla="*/ 2147483647 w 40"/>
                <a:gd name="T15" fmla="*/ 2147483647 h 45"/>
                <a:gd name="T16" fmla="*/ 2147483647 w 40"/>
                <a:gd name="T17" fmla="*/ 2147483647 h 45"/>
                <a:gd name="T18" fmla="*/ 2147483647 w 40"/>
                <a:gd name="T19" fmla="*/ 2147483647 h 45"/>
                <a:gd name="T20" fmla="*/ 2147483647 w 40"/>
                <a:gd name="T21" fmla="*/ 2147483647 h 45"/>
                <a:gd name="T22" fmla="*/ 0 w 40"/>
                <a:gd name="T23" fmla="*/ 2147483647 h 45"/>
                <a:gd name="T24" fmla="*/ 0 w 40"/>
                <a:gd name="T25" fmla="*/ 2147483647 h 45"/>
                <a:gd name="T26" fmla="*/ 2147483647 w 40"/>
                <a:gd name="T27" fmla="*/ 2147483647 h 45"/>
                <a:gd name="T28" fmla="*/ 2147483647 w 40"/>
                <a:gd name="T29" fmla="*/ 2147483647 h 45"/>
                <a:gd name="T30" fmla="*/ 2147483647 w 40"/>
                <a:gd name="T31" fmla="*/ 2147483647 h 45"/>
                <a:gd name="T32" fmla="*/ 2147483647 w 40"/>
                <a:gd name="T33" fmla="*/ 2147483647 h 45"/>
                <a:gd name="T34" fmla="*/ 2147483647 w 40"/>
                <a:gd name="T35" fmla="*/ 2147483647 h 45"/>
                <a:gd name="T36" fmla="*/ 2147483647 w 40"/>
                <a:gd name="T37" fmla="*/ 2147483647 h 45"/>
                <a:gd name="T38" fmla="*/ 2147483647 w 40"/>
                <a:gd name="T39" fmla="*/ 2147483647 h 45"/>
                <a:gd name="T40" fmla="*/ 2147483647 w 40"/>
                <a:gd name="T41" fmla="*/ 2147483647 h 45"/>
                <a:gd name="T42" fmla="*/ 2147483647 w 40"/>
                <a:gd name="T43" fmla="*/ 0 h 45"/>
                <a:gd name="T44" fmla="*/ 2147483647 w 40"/>
                <a:gd name="T45" fmla="*/ 0 h 45"/>
                <a:gd name="T46" fmla="*/ 2147483647 w 40"/>
                <a:gd name="T47" fmla="*/ 0 h 45"/>
                <a:gd name="T48" fmla="*/ 2147483647 w 40"/>
                <a:gd name="T49" fmla="*/ 0 h 45"/>
                <a:gd name="T50" fmla="*/ 2147483647 w 40"/>
                <a:gd name="T51" fmla="*/ 2147483647 h 4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45"/>
                <a:gd name="T80" fmla="*/ 40 w 40"/>
                <a:gd name="T81" fmla="*/ 45 h 4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45">
                  <a:moveTo>
                    <a:pt x="40" y="3"/>
                  </a:moveTo>
                  <a:lnTo>
                    <a:pt x="35" y="9"/>
                  </a:lnTo>
                  <a:lnTo>
                    <a:pt x="32" y="15"/>
                  </a:lnTo>
                  <a:lnTo>
                    <a:pt x="27" y="21"/>
                  </a:lnTo>
                  <a:lnTo>
                    <a:pt x="23" y="26"/>
                  </a:lnTo>
                  <a:lnTo>
                    <a:pt x="18" y="32"/>
                  </a:lnTo>
                  <a:lnTo>
                    <a:pt x="13" y="37"/>
                  </a:lnTo>
                  <a:lnTo>
                    <a:pt x="9" y="41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7" y="24"/>
                  </a:lnTo>
                  <a:lnTo>
                    <a:pt x="13" y="15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3" y="6"/>
                  </a:lnTo>
                  <a:lnTo>
                    <a:pt x="24" y="4"/>
                  </a:lnTo>
                  <a:lnTo>
                    <a:pt x="25" y="3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D8279A75-B5D7-FF4E-BA30-A45B9085A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350" y="4814888"/>
              <a:ext cx="22225" cy="28575"/>
            </a:xfrm>
            <a:custGeom>
              <a:avLst/>
              <a:gdLst>
                <a:gd name="T0" fmla="*/ 2147483647 w 29"/>
                <a:gd name="T1" fmla="*/ 2147483647 h 34"/>
                <a:gd name="T2" fmla="*/ 2147483647 w 29"/>
                <a:gd name="T3" fmla="*/ 2147483647 h 34"/>
                <a:gd name="T4" fmla="*/ 2147483647 w 29"/>
                <a:gd name="T5" fmla="*/ 2147483647 h 34"/>
                <a:gd name="T6" fmla="*/ 2147483647 w 29"/>
                <a:gd name="T7" fmla="*/ 2147483647 h 34"/>
                <a:gd name="T8" fmla="*/ 2147483647 w 29"/>
                <a:gd name="T9" fmla="*/ 2147483647 h 34"/>
                <a:gd name="T10" fmla="*/ 0 w 29"/>
                <a:gd name="T11" fmla="*/ 2147483647 h 34"/>
                <a:gd name="T12" fmla="*/ 2147483647 w 29"/>
                <a:gd name="T13" fmla="*/ 2147483647 h 34"/>
                <a:gd name="T14" fmla="*/ 2147483647 w 29"/>
                <a:gd name="T15" fmla="*/ 2147483647 h 34"/>
                <a:gd name="T16" fmla="*/ 2147483647 w 29"/>
                <a:gd name="T17" fmla="*/ 2147483647 h 34"/>
                <a:gd name="T18" fmla="*/ 2147483647 w 29"/>
                <a:gd name="T19" fmla="*/ 0 h 34"/>
                <a:gd name="T20" fmla="*/ 2147483647 w 29"/>
                <a:gd name="T21" fmla="*/ 2147483647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34"/>
                <a:gd name="T35" fmla="*/ 29 w 29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34">
                  <a:moveTo>
                    <a:pt x="29" y="4"/>
                  </a:moveTo>
                  <a:lnTo>
                    <a:pt x="26" y="14"/>
                  </a:lnTo>
                  <a:lnTo>
                    <a:pt x="20" y="23"/>
                  </a:lnTo>
                  <a:lnTo>
                    <a:pt x="13" y="30"/>
                  </a:lnTo>
                  <a:lnTo>
                    <a:pt x="3" y="34"/>
                  </a:lnTo>
                  <a:lnTo>
                    <a:pt x="0" y="31"/>
                  </a:lnTo>
                  <a:lnTo>
                    <a:pt x="5" y="22"/>
                  </a:lnTo>
                  <a:lnTo>
                    <a:pt x="11" y="12"/>
                  </a:lnTo>
                  <a:lnTo>
                    <a:pt x="18" y="4"/>
                  </a:lnTo>
                  <a:lnTo>
                    <a:pt x="28" y="0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5361A000-7107-B34F-BD21-19A12F9E0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919663"/>
              <a:ext cx="33337" cy="38100"/>
            </a:xfrm>
            <a:custGeom>
              <a:avLst/>
              <a:gdLst>
                <a:gd name="T0" fmla="*/ 2147483647 w 44"/>
                <a:gd name="T1" fmla="*/ 2147483647 h 48"/>
                <a:gd name="T2" fmla="*/ 2147483647 w 44"/>
                <a:gd name="T3" fmla="*/ 2147483647 h 48"/>
                <a:gd name="T4" fmla="*/ 2147483647 w 44"/>
                <a:gd name="T5" fmla="*/ 2147483647 h 48"/>
                <a:gd name="T6" fmla="*/ 2147483647 w 44"/>
                <a:gd name="T7" fmla="*/ 2147483647 h 48"/>
                <a:gd name="T8" fmla="*/ 2147483647 w 44"/>
                <a:gd name="T9" fmla="*/ 2147483647 h 48"/>
                <a:gd name="T10" fmla="*/ 2147483647 w 44"/>
                <a:gd name="T11" fmla="*/ 2147483647 h 48"/>
                <a:gd name="T12" fmla="*/ 2147483647 w 44"/>
                <a:gd name="T13" fmla="*/ 2147483647 h 48"/>
                <a:gd name="T14" fmla="*/ 2147483647 w 44"/>
                <a:gd name="T15" fmla="*/ 2147483647 h 48"/>
                <a:gd name="T16" fmla="*/ 0 w 44"/>
                <a:gd name="T17" fmla="*/ 2147483647 h 48"/>
                <a:gd name="T18" fmla="*/ 2147483647 w 44"/>
                <a:gd name="T19" fmla="*/ 2147483647 h 48"/>
                <a:gd name="T20" fmla="*/ 2147483647 w 44"/>
                <a:gd name="T21" fmla="*/ 2147483647 h 48"/>
                <a:gd name="T22" fmla="*/ 2147483647 w 44"/>
                <a:gd name="T23" fmla="*/ 2147483647 h 48"/>
                <a:gd name="T24" fmla="*/ 2147483647 w 44"/>
                <a:gd name="T25" fmla="*/ 2147483647 h 48"/>
                <a:gd name="T26" fmla="*/ 2147483647 w 44"/>
                <a:gd name="T27" fmla="*/ 2147483647 h 48"/>
                <a:gd name="T28" fmla="*/ 2147483647 w 44"/>
                <a:gd name="T29" fmla="*/ 0 h 48"/>
                <a:gd name="T30" fmla="*/ 2147483647 w 44"/>
                <a:gd name="T31" fmla="*/ 2147483647 h 48"/>
                <a:gd name="T32" fmla="*/ 2147483647 w 44"/>
                <a:gd name="T33" fmla="*/ 2147483647 h 48"/>
                <a:gd name="T34" fmla="*/ 2147483647 w 44"/>
                <a:gd name="T35" fmla="*/ 2147483647 h 48"/>
                <a:gd name="T36" fmla="*/ 2147483647 w 44"/>
                <a:gd name="T37" fmla="*/ 2147483647 h 48"/>
                <a:gd name="T38" fmla="*/ 2147483647 w 44"/>
                <a:gd name="T39" fmla="*/ 2147483647 h 48"/>
                <a:gd name="T40" fmla="*/ 2147483647 w 44"/>
                <a:gd name="T41" fmla="*/ 2147483647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8"/>
                <a:gd name="T65" fmla="*/ 44 w 44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8">
                  <a:moveTo>
                    <a:pt x="44" y="48"/>
                  </a:moveTo>
                  <a:lnTo>
                    <a:pt x="38" y="46"/>
                  </a:lnTo>
                  <a:lnTo>
                    <a:pt x="34" y="45"/>
                  </a:lnTo>
                  <a:lnTo>
                    <a:pt x="28" y="44"/>
                  </a:lnTo>
                  <a:lnTo>
                    <a:pt x="22" y="43"/>
                  </a:lnTo>
                  <a:lnTo>
                    <a:pt x="16" y="43"/>
                  </a:lnTo>
                  <a:lnTo>
                    <a:pt x="11" y="41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2" y="32"/>
                  </a:lnTo>
                  <a:lnTo>
                    <a:pt x="6" y="23"/>
                  </a:lnTo>
                  <a:lnTo>
                    <a:pt x="8" y="13"/>
                  </a:lnTo>
                  <a:lnTo>
                    <a:pt x="11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2" y="14"/>
                  </a:lnTo>
                  <a:lnTo>
                    <a:pt x="37" y="25"/>
                  </a:lnTo>
                  <a:lnTo>
                    <a:pt x="39" y="37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8752FC88-29E9-D341-BB76-B4C016532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4856163"/>
              <a:ext cx="49212" cy="73025"/>
            </a:xfrm>
            <a:custGeom>
              <a:avLst/>
              <a:gdLst>
                <a:gd name="T0" fmla="*/ 2147483647 w 62"/>
                <a:gd name="T1" fmla="*/ 2147483647 h 93"/>
                <a:gd name="T2" fmla="*/ 2147483647 w 62"/>
                <a:gd name="T3" fmla="*/ 2147483647 h 93"/>
                <a:gd name="T4" fmla="*/ 2147483647 w 62"/>
                <a:gd name="T5" fmla="*/ 2147483647 h 93"/>
                <a:gd name="T6" fmla="*/ 2147483647 w 62"/>
                <a:gd name="T7" fmla="*/ 2147483647 h 93"/>
                <a:gd name="T8" fmla="*/ 2147483647 w 62"/>
                <a:gd name="T9" fmla="*/ 2147483647 h 93"/>
                <a:gd name="T10" fmla="*/ 2147483647 w 62"/>
                <a:gd name="T11" fmla="*/ 2147483647 h 93"/>
                <a:gd name="T12" fmla="*/ 2147483647 w 62"/>
                <a:gd name="T13" fmla="*/ 2147483647 h 93"/>
                <a:gd name="T14" fmla="*/ 2147483647 w 62"/>
                <a:gd name="T15" fmla="*/ 2147483647 h 93"/>
                <a:gd name="T16" fmla="*/ 2147483647 w 62"/>
                <a:gd name="T17" fmla="*/ 2147483647 h 93"/>
                <a:gd name="T18" fmla="*/ 2147483647 w 62"/>
                <a:gd name="T19" fmla="*/ 2147483647 h 93"/>
                <a:gd name="T20" fmla="*/ 2147483647 w 62"/>
                <a:gd name="T21" fmla="*/ 2147483647 h 93"/>
                <a:gd name="T22" fmla="*/ 2147483647 w 62"/>
                <a:gd name="T23" fmla="*/ 2147483647 h 93"/>
                <a:gd name="T24" fmla="*/ 2147483647 w 62"/>
                <a:gd name="T25" fmla="*/ 2147483647 h 93"/>
                <a:gd name="T26" fmla="*/ 2147483647 w 62"/>
                <a:gd name="T27" fmla="*/ 2147483647 h 93"/>
                <a:gd name="T28" fmla="*/ 2147483647 w 62"/>
                <a:gd name="T29" fmla="*/ 2147483647 h 93"/>
                <a:gd name="T30" fmla="*/ 2147483647 w 62"/>
                <a:gd name="T31" fmla="*/ 2147483647 h 93"/>
                <a:gd name="T32" fmla="*/ 2147483647 w 62"/>
                <a:gd name="T33" fmla="*/ 2147483647 h 93"/>
                <a:gd name="T34" fmla="*/ 2147483647 w 62"/>
                <a:gd name="T35" fmla="*/ 2147483647 h 93"/>
                <a:gd name="T36" fmla="*/ 2147483647 w 62"/>
                <a:gd name="T37" fmla="*/ 2147483647 h 93"/>
                <a:gd name="T38" fmla="*/ 2147483647 w 62"/>
                <a:gd name="T39" fmla="*/ 2147483647 h 93"/>
                <a:gd name="T40" fmla="*/ 0 w 62"/>
                <a:gd name="T41" fmla="*/ 2147483647 h 93"/>
                <a:gd name="T42" fmla="*/ 0 w 62"/>
                <a:gd name="T43" fmla="*/ 2147483647 h 93"/>
                <a:gd name="T44" fmla="*/ 2147483647 w 62"/>
                <a:gd name="T45" fmla="*/ 0 h 93"/>
                <a:gd name="T46" fmla="*/ 2147483647 w 62"/>
                <a:gd name="T47" fmla="*/ 0 h 93"/>
                <a:gd name="T48" fmla="*/ 2147483647 w 62"/>
                <a:gd name="T49" fmla="*/ 2147483647 h 93"/>
                <a:gd name="T50" fmla="*/ 2147483647 w 62"/>
                <a:gd name="T51" fmla="*/ 2147483647 h 93"/>
                <a:gd name="T52" fmla="*/ 2147483647 w 62"/>
                <a:gd name="T53" fmla="*/ 2147483647 h 93"/>
                <a:gd name="T54" fmla="*/ 2147483647 w 62"/>
                <a:gd name="T55" fmla="*/ 2147483647 h 93"/>
                <a:gd name="T56" fmla="*/ 2147483647 w 62"/>
                <a:gd name="T57" fmla="*/ 2147483647 h 93"/>
                <a:gd name="T58" fmla="*/ 2147483647 w 62"/>
                <a:gd name="T59" fmla="*/ 2147483647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2"/>
                <a:gd name="T91" fmla="*/ 0 h 93"/>
                <a:gd name="T92" fmla="*/ 62 w 62"/>
                <a:gd name="T93" fmla="*/ 93 h 9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2" h="93">
                  <a:moveTo>
                    <a:pt x="36" y="25"/>
                  </a:moveTo>
                  <a:lnTo>
                    <a:pt x="44" y="35"/>
                  </a:lnTo>
                  <a:lnTo>
                    <a:pt x="51" y="45"/>
                  </a:lnTo>
                  <a:lnTo>
                    <a:pt x="53" y="57"/>
                  </a:lnTo>
                  <a:lnTo>
                    <a:pt x="51" y="68"/>
                  </a:lnTo>
                  <a:lnTo>
                    <a:pt x="53" y="75"/>
                  </a:lnTo>
                  <a:lnTo>
                    <a:pt x="56" y="81"/>
                  </a:lnTo>
                  <a:lnTo>
                    <a:pt x="61" y="87"/>
                  </a:lnTo>
                  <a:lnTo>
                    <a:pt x="62" y="93"/>
                  </a:lnTo>
                  <a:lnTo>
                    <a:pt x="58" y="91"/>
                  </a:lnTo>
                  <a:lnTo>
                    <a:pt x="47" y="82"/>
                  </a:lnTo>
                  <a:lnTo>
                    <a:pt x="40" y="71"/>
                  </a:lnTo>
                  <a:lnTo>
                    <a:pt x="36" y="59"/>
                  </a:lnTo>
                  <a:lnTo>
                    <a:pt x="36" y="46"/>
                  </a:lnTo>
                  <a:lnTo>
                    <a:pt x="30" y="37"/>
                  </a:lnTo>
                  <a:lnTo>
                    <a:pt x="23" y="29"/>
                  </a:lnTo>
                  <a:lnTo>
                    <a:pt x="15" y="23"/>
                  </a:lnTo>
                  <a:lnTo>
                    <a:pt x="9" y="17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4" y="5"/>
                  </a:lnTo>
                  <a:lnTo>
                    <a:pt x="18" y="11"/>
                  </a:lnTo>
                  <a:lnTo>
                    <a:pt x="24" y="15"/>
                  </a:lnTo>
                  <a:lnTo>
                    <a:pt x="30" y="20"/>
                  </a:lnTo>
                  <a:lnTo>
                    <a:pt x="36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646D7925-6008-154B-A206-1691CAAB8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163" y="4922838"/>
              <a:ext cx="131762" cy="30163"/>
            </a:xfrm>
            <a:custGeom>
              <a:avLst/>
              <a:gdLst>
                <a:gd name="T0" fmla="*/ 2147483647 w 166"/>
                <a:gd name="T1" fmla="*/ 2147483647 h 38"/>
                <a:gd name="T2" fmla="*/ 2147483647 w 166"/>
                <a:gd name="T3" fmla="*/ 2147483647 h 38"/>
                <a:gd name="T4" fmla="*/ 2147483647 w 166"/>
                <a:gd name="T5" fmla="*/ 2147483647 h 38"/>
                <a:gd name="T6" fmla="*/ 2147483647 w 166"/>
                <a:gd name="T7" fmla="*/ 2147483647 h 38"/>
                <a:gd name="T8" fmla="*/ 2147483647 w 166"/>
                <a:gd name="T9" fmla="*/ 2147483647 h 38"/>
                <a:gd name="T10" fmla="*/ 2147483647 w 166"/>
                <a:gd name="T11" fmla="*/ 2147483647 h 38"/>
                <a:gd name="T12" fmla="*/ 2147483647 w 166"/>
                <a:gd name="T13" fmla="*/ 2147483647 h 38"/>
                <a:gd name="T14" fmla="*/ 2147483647 w 166"/>
                <a:gd name="T15" fmla="*/ 2147483647 h 38"/>
                <a:gd name="T16" fmla="*/ 2147483647 w 166"/>
                <a:gd name="T17" fmla="*/ 2147483647 h 38"/>
                <a:gd name="T18" fmla="*/ 2147483647 w 166"/>
                <a:gd name="T19" fmla="*/ 2147483647 h 38"/>
                <a:gd name="T20" fmla="*/ 2147483647 w 166"/>
                <a:gd name="T21" fmla="*/ 2147483647 h 38"/>
                <a:gd name="T22" fmla="*/ 2147483647 w 166"/>
                <a:gd name="T23" fmla="*/ 2147483647 h 38"/>
                <a:gd name="T24" fmla="*/ 2147483647 w 166"/>
                <a:gd name="T25" fmla="*/ 2147483647 h 38"/>
                <a:gd name="T26" fmla="*/ 2147483647 w 166"/>
                <a:gd name="T27" fmla="*/ 2147483647 h 38"/>
                <a:gd name="T28" fmla="*/ 2147483647 w 166"/>
                <a:gd name="T29" fmla="*/ 2147483647 h 38"/>
                <a:gd name="T30" fmla="*/ 0 w 166"/>
                <a:gd name="T31" fmla="*/ 2147483647 h 38"/>
                <a:gd name="T32" fmla="*/ 2147483647 w 166"/>
                <a:gd name="T33" fmla="*/ 2147483647 h 38"/>
                <a:gd name="T34" fmla="*/ 2147483647 w 166"/>
                <a:gd name="T35" fmla="*/ 0 h 38"/>
                <a:gd name="T36" fmla="*/ 2147483647 w 166"/>
                <a:gd name="T37" fmla="*/ 2147483647 h 38"/>
                <a:gd name="T38" fmla="*/ 2147483647 w 166"/>
                <a:gd name="T39" fmla="*/ 2147483647 h 38"/>
                <a:gd name="T40" fmla="*/ 2147483647 w 166"/>
                <a:gd name="T41" fmla="*/ 2147483647 h 38"/>
                <a:gd name="T42" fmla="*/ 2147483647 w 166"/>
                <a:gd name="T43" fmla="*/ 2147483647 h 38"/>
                <a:gd name="T44" fmla="*/ 2147483647 w 166"/>
                <a:gd name="T45" fmla="*/ 2147483647 h 38"/>
                <a:gd name="T46" fmla="*/ 2147483647 w 166"/>
                <a:gd name="T47" fmla="*/ 2147483647 h 38"/>
                <a:gd name="T48" fmla="*/ 2147483647 w 166"/>
                <a:gd name="T49" fmla="*/ 2147483647 h 38"/>
                <a:gd name="T50" fmla="*/ 2147483647 w 166"/>
                <a:gd name="T51" fmla="*/ 2147483647 h 38"/>
                <a:gd name="T52" fmla="*/ 2147483647 w 166"/>
                <a:gd name="T53" fmla="*/ 2147483647 h 38"/>
                <a:gd name="T54" fmla="*/ 2147483647 w 166"/>
                <a:gd name="T55" fmla="*/ 2147483647 h 38"/>
                <a:gd name="T56" fmla="*/ 2147483647 w 166"/>
                <a:gd name="T57" fmla="*/ 2147483647 h 38"/>
                <a:gd name="T58" fmla="*/ 2147483647 w 166"/>
                <a:gd name="T59" fmla="*/ 2147483647 h 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6"/>
                <a:gd name="T91" fmla="*/ 0 h 38"/>
                <a:gd name="T92" fmla="*/ 166 w 166"/>
                <a:gd name="T93" fmla="*/ 38 h 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6" h="38">
                  <a:moveTo>
                    <a:pt x="166" y="22"/>
                  </a:moveTo>
                  <a:lnTo>
                    <a:pt x="164" y="26"/>
                  </a:lnTo>
                  <a:lnTo>
                    <a:pt x="159" y="30"/>
                  </a:lnTo>
                  <a:lnTo>
                    <a:pt x="154" y="34"/>
                  </a:lnTo>
                  <a:lnTo>
                    <a:pt x="149" y="35"/>
                  </a:lnTo>
                  <a:lnTo>
                    <a:pt x="103" y="38"/>
                  </a:lnTo>
                  <a:lnTo>
                    <a:pt x="72" y="38"/>
                  </a:lnTo>
                  <a:lnTo>
                    <a:pt x="51" y="36"/>
                  </a:lnTo>
                  <a:lnTo>
                    <a:pt x="40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0" y="25"/>
                  </a:lnTo>
                  <a:lnTo>
                    <a:pt x="10" y="26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12" y="0"/>
                  </a:lnTo>
                  <a:lnTo>
                    <a:pt x="23" y="5"/>
                  </a:lnTo>
                  <a:lnTo>
                    <a:pt x="35" y="11"/>
                  </a:lnTo>
                  <a:lnTo>
                    <a:pt x="48" y="15"/>
                  </a:lnTo>
                  <a:lnTo>
                    <a:pt x="63" y="19"/>
                  </a:lnTo>
                  <a:lnTo>
                    <a:pt x="80" y="21"/>
                  </a:lnTo>
                  <a:lnTo>
                    <a:pt x="101" y="21"/>
                  </a:lnTo>
                  <a:lnTo>
                    <a:pt x="124" y="19"/>
                  </a:lnTo>
                  <a:lnTo>
                    <a:pt x="152" y="12"/>
                  </a:lnTo>
                  <a:lnTo>
                    <a:pt x="157" y="13"/>
                  </a:lnTo>
                  <a:lnTo>
                    <a:pt x="162" y="15"/>
                  </a:lnTo>
                  <a:lnTo>
                    <a:pt x="164" y="19"/>
                  </a:lnTo>
                  <a:lnTo>
                    <a:pt x="166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4D210BEC-21F0-4E4E-A316-1B4691EF4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3" y="5137150"/>
              <a:ext cx="211137" cy="569913"/>
            </a:xfrm>
            <a:custGeom>
              <a:avLst/>
              <a:gdLst>
                <a:gd name="T0" fmla="*/ 2147483647 w 266"/>
                <a:gd name="T1" fmla="*/ 2147483647 h 718"/>
                <a:gd name="T2" fmla="*/ 2147483647 w 266"/>
                <a:gd name="T3" fmla="*/ 2147483647 h 718"/>
                <a:gd name="T4" fmla="*/ 2147483647 w 266"/>
                <a:gd name="T5" fmla="*/ 2147483647 h 718"/>
                <a:gd name="T6" fmla="*/ 2147483647 w 266"/>
                <a:gd name="T7" fmla="*/ 2147483647 h 718"/>
                <a:gd name="T8" fmla="*/ 2147483647 w 266"/>
                <a:gd name="T9" fmla="*/ 2147483647 h 718"/>
                <a:gd name="T10" fmla="*/ 2147483647 w 266"/>
                <a:gd name="T11" fmla="*/ 2147483647 h 718"/>
                <a:gd name="T12" fmla="*/ 2147483647 w 266"/>
                <a:gd name="T13" fmla="*/ 2147483647 h 718"/>
                <a:gd name="T14" fmla="*/ 2147483647 w 266"/>
                <a:gd name="T15" fmla="*/ 2147483647 h 718"/>
                <a:gd name="T16" fmla="*/ 2147483647 w 266"/>
                <a:gd name="T17" fmla="*/ 2147483647 h 718"/>
                <a:gd name="T18" fmla="*/ 2147483647 w 266"/>
                <a:gd name="T19" fmla="*/ 2147483647 h 718"/>
                <a:gd name="T20" fmla="*/ 2147483647 w 266"/>
                <a:gd name="T21" fmla="*/ 2147483647 h 718"/>
                <a:gd name="T22" fmla="*/ 2147483647 w 266"/>
                <a:gd name="T23" fmla="*/ 2147483647 h 718"/>
                <a:gd name="T24" fmla="*/ 2147483647 w 266"/>
                <a:gd name="T25" fmla="*/ 2147483647 h 718"/>
                <a:gd name="T26" fmla="*/ 2147483647 w 266"/>
                <a:gd name="T27" fmla="*/ 2147483647 h 718"/>
                <a:gd name="T28" fmla="*/ 2147483647 w 266"/>
                <a:gd name="T29" fmla="*/ 2147483647 h 718"/>
                <a:gd name="T30" fmla="*/ 2147483647 w 266"/>
                <a:gd name="T31" fmla="*/ 2147483647 h 718"/>
                <a:gd name="T32" fmla="*/ 2147483647 w 266"/>
                <a:gd name="T33" fmla="*/ 2147483647 h 718"/>
                <a:gd name="T34" fmla="*/ 2147483647 w 266"/>
                <a:gd name="T35" fmla="*/ 2147483647 h 718"/>
                <a:gd name="T36" fmla="*/ 2147483647 w 266"/>
                <a:gd name="T37" fmla="*/ 2147483647 h 718"/>
                <a:gd name="T38" fmla="*/ 2147483647 w 266"/>
                <a:gd name="T39" fmla="*/ 2147483647 h 718"/>
                <a:gd name="T40" fmla="*/ 2147483647 w 266"/>
                <a:gd name="T41" fmla="*/ 2147483647 h 718"/>
                <a:gd name="T42" fmla="*/ 2147483647 w 266"/>
                <a:gd name="T43" fmla="*/ 2147483647 h 718"/>
                <a:gd name="T44" fmla="*/ 2147483647 w 266"/>
                <a:gd name="T45" fmla="*/ 2147483647 h 718"/>
                <a:gd name="T46" fmla="*/ 2147483647 w 266"/>
                <a:gd name="T47" fmla="*/ 2147483647 h 718"/>
                <a:gd name="T48" fmla="*/ 2147483647 w 266"/>
                <a:gd name="T49" fmla="*/ 2147483647 h 718"/>
                <a:gd name="T50" fmla="*/ 2147483647 w 266"/>
                <a:gd name="T51" fmla="*/ 2147483647 h 718"/>
                <a:gd name="T52" fmla="*/ 2147483647 w 266"/>
                <a:gd name="T53" fmla="*/ 0 h 718"/>
                <a:gd name="T54" fmla="*/ 2147483647 w 266"/>
                <a:gd name="T55" fmla="*/ 2147483647 h 718"/>
                <a:gd name="T56" fmla="*/ 2147483647 w 266"/>
                <a:gd name="T57" fmla="*/ 2147483647 h 718"/>
                <a:gd name="T58" fmla="*/ 2147483647 w 266"/>
                <a:gd name="T59" fmla="*/ 2147483647 h 718"/>
                <a:gd name="T60" fmla="*/ 2147483647 w 266"/>
                <a:gd name="T61" fmla="*/ 2147483647 h 718"/>
                <a:gd name="T62" fmla="*/ 2147483647 w 266"/>
                <a:gd name="T63" fmla="*/ 2147483647 h 718"/>
                <a:gd name="T64" fmla="*/ 2147483647 w 266"/>
                <a:gd name="T65" fmla="*/ 2147483647 h 7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6"/>
                <a:gd name="T100" fmla="*/ 0 h 718"/>
                <a:gd name="T101" fmla="*/ 266 w 266"/>
                <a:gd name="T102" fmla="*/ 718 h 7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6" h="718">
                  <a:moveTo>
                    <a:pt x="24" y="57"/>
                  </a:moveTo>
                  <a:lnTo>
                    <a:pt x="25" y="60"/>
                  </a:lnTo>
                  <a:lnTo>
                    <a:pt x="27" y="62"/>
                  </a:lnTo>
                  <a:lnTo>
                    <a:pt x="28" y="66"/>
                  </a:lnTo>
                  <a:lnTo>
                    <a:pt x="29" y="68"/>
                  </a:lnTo>
                  <a:lnTo>
                    <a:pt x="31" y="76"/>
                  </a:lnTo>
                  <a:lnTo>
                    <a:pt x="33" y="89"/>
                  </a:lnTo>
                  <a:lnTo>
                    <a:pt x="35" y="101"/>
                  </a:lnTo>
                  <a:lnTo>
                    <a:pt x="33" y="113"/>
                  </a:lnTo>
                  <a:lnTo>
                    <a:pt x="33" y="117"/>
                  </a:lnTo>
                  <a:lnTo>
                    <a:pt x="33" y="122"/>
                  </a:lnTo>
                  <a:lnTo>
                    <a:pt x="33" y="127"/>
                  </a:lnTo>
                  <a:lnTo>
                    <a:pt x="33" y="131"/>
                  </a:lnTo>
                  <a:lnTo>
                    <a:pt x="38" y="198"/>
                  </a:lnTo>
                  <a:lnTo>
                    <a:pt x="46" y="264"/>
                  </a:lnTo>
                  <a:lnTo>
                    <a:pt x="55" y="328"/>
                  </a:lnTo>
                  <a:lnTo>
                    <a:pt x="63" y="392"/>
                  </a:lnTo>
                  <a:lnTo>
                    <a:pt x="65" y="420"/>
                  </a:lnTo>
                  <a:lnTo>
                    <a:pt x="68" y="447"/>
                  </a:lnTo>
                  <a:lnTo>
                    <a:pt x="71" y="474"/>
                  </a:lnTo>
                  <a:lnTo>
                    <a:pt x="77" y="501"/>
                  </a:lnTo>
                  <a:lnTo>
                    <a:pt x="84" y="527"/>
                  </a:lnTo>
                  <a:lnTo>
                    <a:pt x="92" y="554"/>
                  </a:lnTo>
                  <a:lnTo>
                    <a:pt x="104" y="578"/>
                  </a:lnTo>
                  <a:lnTo>
                    <a:pt x="116" y="602"/>
                  </a:lnTo>
                  <a:lnTo>
                    <a:pt x="126" y="620"/>
                  </a:lnTo>
                  <a:lnTo>
                    <a:pt x="137" y="636"/>
                  </a:lnTo>
                  <a:lnTo>
                    <a:pt x="151" y="651"/>
                  </a:lnTo>
                  <a:lnTo>
                    <a:pt x="165" y="664"/>
                  </a:lnTo>
                  <a:lnTo>
                    <a:pt x="180" y="677"/>
                  </a:lnTo>
                  <a:lnTo>
                    <a:pt x="196" y="688"/>
                  </a:lnTo>
                  <a:lnTo>
                    <a:pt x="213" y="699"/>
                  </a:lnTo>
                  <a:lnTo>
                    <a:pt x="230" y="708"/>
                  </a:lnTo>
                  <a:lnTo>
                    <a:pt x="238" y="711"/>
                  </a:lnTo>
                  <a:lnTo>
                    <a:pt x="246" y="714"/>
                  </a:lnTo>
                  <a:lnTo>
                    <a:pt x="255" y="717"/>
                  </a:lnTo>
                  <a:lnTo>
                    <a:pt x="263" y="718"/>
                  </a:lnTo>
                  <a:lnTo>
                    <a:pt x="266" y="688"/>
                  </a:lnTo>
                  <a:lnTo>
                    <a:pt x="264" y="639"/>
                  </a:lnTo>
                  <a:lnTo>
                    <a:pt x="256" y="574"/>
                  </a:lnTo>
                  <a:lnTo>
                    <a:pt x="244" y="503"/>
                  </a:lnTo>
                  <a:lnTo>
                    <a:pt x="230" y="432"/>
                  </a:lnTo>
                  <a:lnTo>
                    <a:pt x="217" y="366"/>
                  </a:lnTo>
                  <a:lnTo>
                    <a:pt x="203" y="313"/>
                  </a:lnTo>
                  <a:lnTo>
                    <a:pt x="192" y="280"/>
                  </a:lnTo>
                  <a:lnTo>
                    <a:pt x="181" y="252"/>
                  </a:lnTo>
                  <a:lnTo>
                    <a:pt x="166" y="216"/>
                  </a:lnTo>
                  <a:lnTo>
                    <a:pt x="147" y="174"/>
                  </a:lnTo>
                  <a:lnTo>
                    <a:pt x="127" y="129"/>
                  </a:lnTo>
                  <a:lnTo>
                    <a:pt x="106" y="86"/>
                  </a:lnTo>
                  <a:lnTo>
                    <a:pt x="85" y="48"/>
                  </a:lnTo>
                  <a:lnTo>
                    <a:pt x="67" y="21"/>
                  </a:lnTo>
                  <a:lnTo>
                    <a:pt x="50" y="5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21" y="3"/>
                  </a:lnTo>
                  <a:lnTo>
                    <a:pt x="14" y="9"/>
                  </a:lnTo>
                  <a:lnTo>
                    <a:pt x="9" y="17"/>
                  </a:lnTo>
                  <a:lnTo>
                    <a:pt x="5" y="25"/>
                  </a:lnTo>
                  <a:lnTo>
                    <a:pt x="2" y="32"/>
                  </a:lnTo>
                  <a:lnTo>
                    <a:pt x="0" y="39"/>
                  </a:lnTo>
                  <a:lnTo>
                    <a:pt x="13" y="66"/>
                  </a:lnTo>
                  <a:lnTo>
                    <a:pt x="15" y="63"/>
                  </a:lnTo>
                  <a:lnTo>
                    <a:pt x="17" y="60"/>
                  </a:lnTo>
                  <a:lnTo>
                    <a:pt x="21" y="59"/>
                  </a:lnTo>
                  <a:lnTo>
                    <a:pt x="24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5F08790F-E78F-7443-85B9-EA0B99C07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0" y="4967288"/>
              <a:ext cx="515937" cy="739775"/>
            </a:xfrm>
            <a:custGeom>
              <a:avLst/>
              <a:gdLst>
                <a:gd name="T0" fmla="*/ 2147483647 w 652"/>
                <a:gd name="T1" fmla="*/ 2147483647 h 931"/>
                <a:gd name="T2" fmla="*/ 2147483647 w 652"/>
                <a:gd name="T3" fmla="*/ 2147483647 h 931"/>
                <a:gd name="T4" fmla="*/ 2147483647 w 652"/>
                <a:gd name="T5" fmla="*/ 2147483647 h 931"/>
                <a:gd name="T6" fmla="*/ 2147483647 w 652"/>
                <a:gd name="T7" fmla="*/ 2147483647 h 931"/>
                <a:gd name="T8" fmla="*/ 2147483647 w 652"/>
                <a:gd name="T9" fmla="*/ 2147483647 h 931"/>
                <a:gd name="T10" fmla="*/ 2147483647 w 652"/>
                <a:gd name="T11" fmla="*/ 2147483647 h 931"/>
                <a:gd name="T12" fmla="*/ 2147483647 w 652"/>
                <a:gd name="T13" fmla="*/ 2147483647 h 931"/>
                <a:gd name="T14" fmla="*/ 2147483647 w 652"/>
                <a:gd name="T15" fmla="*/ 2147483647 h 931"/>
                <a:gd name="T16" fmla="*/ 2147483647 w 652"/>
                <a:gd name="T17" fmla="*/ 2147483647 h 931"/>
                <a:gd name="T18" fmla="*/ 2147483647 w 652"/>
                <a:gd name="T19" fmla="*/ 2147483647 h 931"/>
                <a:gd name="T20" fmla="*/ 2147483647 w 652"/>
                <a:gd name="T21" fmla="*/ 2147483647 h 931"/>
                <a:gd name="T22" fmla="*/ 2147483647 w 652"/>
                <a:gd name="T23" fmla="*/ 2147483647 h 931"/>
                <a:gd name="T24" fmla="*/ 2147483647 w 652"/>
                <a:gd name="T25" fmla="*/ 2147483647 h 931"/>
                <a:gd name="T26" fmla="*/ 2147483647 w 652"/>
                <a:gd name="T27" fmla="*/ 2147483647 h 931"/>
                <a:gd name="T28" fmla="*/ 2147483647 w 652"/>
                <a:gd name="T29" fmla="*/ 2147483647 h 931"/>
                <a:gd name="T30" fmla="*/ 2147483647 w 652"/>
                <a:gd name="T31" fmla="*/ 2147483647 h 931"/>
                <a:gd name="T32" fmla="*/ 2147483647 w 652"/>
                <a:gd name="T33" fmla="*/ 2147483647 h 931"/>
                <a:gd name="T34" fmla="*/ 2147483647 w 652"/>
                <a:gd name="T35" fmla="*/ 2147483647 h 931"/>
                <a:gd name="T36" fmla="*/ 2147483647 w 652"/>
                <a:gd name="T37" fmla="*/ 2147483647 h 931"/>
                <a:gd name="T38" fmla="*/ 2147483647 w 652"/>
                <a:gd name="T39" fmla="*/ 2147483647 h 931"/>
                <a:gd name="T40" fmla="*/ 2147483647 w 652"/>
                <a:gd name="T41" fmla="*/ 2147483647 h 931"/>
                <a:gd name="T42" fmla="*/ 2147483647 w 652"/>
                <a:gd name="T43" fmla="*/ 2147483647 h 931"/>
                <a:gd name="T44" fmla="*/ 2147483647 w 652"/>
                <a:gd name="T45" fmla="*/ 2147483647 h 931"/>
                <a:gd name="T46" fmla="*/ 2147483647 w 652"/>
                <a:gd name="T47" fmla="*/ 2147483647 h 931"/>
                <a:gd name="T48" fmla="*/ 2147483647 w 652"/>
                <a:gd name="T49" fmla="*/ 2147483647 h 931"/>
                <a:gd name="T50" fmla="*/ 2147483647 w 652"/>
                <a:gd name="T51" fmla="*/ 2147483647 h 931"/>
                <a:gd name="T52" fmla="*/ 2147483647 w 652"/>
                <a:gd name="T53" fmla="*/ 2147483647 h 931"/>
                <a:gd name="T54" fmla="*/ 2147483647 w 652"/>
                <a:gd name="T55" fmla="*/ 2147483647 h 931"/>
                <a:gd name="T56" fmla="*/ 2147483647 w 652"/>
                <a:gd name="T57" fmla="*/ 2147483647 h 931"/>
                <a:gd name="T58" fmla="*/ 2147483647 w 652"/>
                <a:gd name="T59" fmla="*/ 2147483647 h 931"/>
                <a:gd name="T60" fmla="*/ 2147483647 w 652"/>
                <a:gd name="T61" fmla="*/ 2147483647 h 931"/>
                <a:gd name="T62" fmla="*/ 2147483647 w 652"/>
                <a:gd name="T63" fmla="*/ 2147483647 h 931"/>
                <a:gd name="T64" fmla="*/ 2147483647 w 652"/>
                <a:gd name="T65" fmla="*/ 2147483647 h 931"/>
                <a:gd name="T66" fmla="*/ 2147483647 w 652"/>
                <a:gd name="T67" fmla="*/ 2147483647 h 931"/>
                <a:gd name="T68" fmla="*/ 2147483647 w 652"/>
                <a:gd name="T69" fmla="*/ 2147483647 h 931"/>
                <a:gd name="T70" fmla="*/ 2147483647 w 652"/>
                <a:gd name="T71" fmla="*/ 2147483647 h 931"/>
                <a:gd name="T72" fmla="*/ 2147483647 w 652"/>
                <a:gd name="T73" fmla="*/ 2147483647 h 931"/>
                <a:gd name="T74" fmla="*/ 2147483647 w 652"/>
                <a:gd name="T75" fmla="*/ 2147483647 h 931"/>
                <a:gd name="T76" fmla="*/ 2147483647 w 652"/>
                <a:gd name="T77" fmla="*/ 2147483647 h 931"/>
                <a:gd name="T78" fmla="*/ 2147483647 w 652"/>
                <a:gd name="T79" fmla="*/ 2147483647 h 931"/>
                <a:gd name="T80" fmla="*/ 2147483647 w 652"/>
                <a:gd name="T81" fmla="*/ 2147483647 h 931"/>
                <a:gd name="T82" fmla="*/ 2147483647 w 652"/>
                <a:gd name="T83" fmla="*/ 2147483647 h 931"/>
                <a:gd name="T84" fmla="*/ 2147483647 w 652"/>
                <a:gd name="T85" fmla="*/ 2147483647 h 931"/>
                <a:gd name="T86" fmla="*/ 2147483647 w 652"/>
                <a:gd name="T87" fmla="*/ 2147483647 h 931"/>
                <a:gd name="T88" fmla="*/ 2147483647 w 652"/>
                <a:gd name="T89" fmla="*/ 2147483647 h 931"/>
                <a:gd name="T90" fmla="*/ 0 w 652"/>
                <a:gd name="T91" fmla="*/ 2147483647 h 931"/>
                <a:gd name="T92" fmla="*/ 2147483647 w 652"/>
                <a:gd name="T93" fmla="*/ 2147483647 h 931"/>
                <a:gd name="T94" fmla="*/ 2147483647 w 652"/>
                <a:gd name="T95" fmla="*/ 2147483647 h 931"/>
                <a:gd name="T96" fmla="*/ 2147483647 w 652"/>
                <a:gd name="T97" fmla="*/ 2147483647 h 931"/>
                <a:gd name="T98" fmla="*/ 2147483647 w 652"/>
                <a:gd name="T99" fmla="*/ 2147483647 h 9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52"/>
                <a:gd name="T151" fmla="*/ 0 h 931"/>
                <a:gd name="T152" fmla="*/ 652 w 652"/>
                <a:gd name="T153" fmla="*/ 931 h 9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52" h="931">
                  <a:moveTo>
                    <a:pt x="74" y="59"/>
                  </a:moveTo>
                  <a:lnTo>
                    <a:pt x="83" y="55"/>
                  </a:lnTo>
                  <a:lnTo>
                    <a:pt x="91" y="54"/>
                  </a:lnTo>
                  <a:lnTo>
                    <a:pt x="100" y="52"/>
                  </a:lnTo>
                  <a:lnTo>
                    <a:pt x="108" y="51"/>
                  </a:lnTo>
                  <a:lnTo>
                    <a:pt x="118" y="48"/>
                  </a:lnTo>
                  <a:lnTo>
                    <a:pt x="126" y="46"/>
                  </a:lnTo>
                  <a:lnTo>
                    <a:pt x="135" y="43"/>
                  </a:lnTo>
                  <a:lnTo>
                    <a:pt x="143" y="37"/>
                  </a:lnTo>
                  <a:lnTo>
                    <a:pt x="150" y="37"/>
                  </a:lnTo>
                  <a:lnTo>
                    <a:pt x="153" y="39"/>
                  </a:lnTo>
                  <a:lnTo>
                    <a:pt x="156" y="41"/>
                  </a:lnTo>
                  <a:lnTo>
                    <a:pt x="158" y="44"/>
                  </a:lnTo>
                  <a:lnTo>
                    <a:pt x="159" y="47"/>
                  </a:lnTo>
                  <a:lnTo>
                    <a:pt x="157" y="48"/>
                  </a:lnTo>
                  <a:lnTo>
                    <a:pt x="153" y="51"/>
                  </a:lnTo>
                  <a:lnTo>
                    <a:pt x="150" y="52"/>
                  </a:lnTo>
                  <a:lnTo>
                    <a:pt x="146" y="54"/>
                  </a:lnTo>
                  <a:lnTo>
                    <a:pt x="150" y="84"/>
                  </a:lnTo>
                  <a:lnTo>
                    <a:pt x="154" y="110"/>
                  </a:lnTo>
                  <a:lnTo>
                    <a:pt x="164" y="146"/>
                  </a:lnTo>
                  <a:lnTo>
                    <a:pt x="135" y="166"/>
                  </a:lnTo>
                  <a:lnTo>
                    <a:pt x="354" y="267"/>
                  </a:lnTo>
                  <a:lnTo>
                    <a:pt x="373" y="252"/>
                  </a:lnTo>
                  <a:lnTo>
                    <a:pt x="395" y="256"/>
                  </a:lnTo>
                  <a:lnTo>
                    <a:pt x="416" y="273"/>
                  </a:lnTo>
                  <a:lnTo>
                    <a:pt x="438" y="303"/>
                  </a:lnTo>
                  <a:lnTo>
                    <a:pt x="460" y="344"/>
                  </a:lnTo>
                  <a:lnTo>
                    <a:pt x="481" y="394"/>
                  </a:lnTo>
                  <a:lnTo>
                    <a:pt x="502" y="451"/>
                  </a:lnTo>
                  <a:lnTo>
                    <a:pt x="523" y="512"/>
                  </a:lnTo>
                  <a:lnTo>
                    <a:pt x="541" y="577"/>
                  </a:lnTo>
                  <a:lnTo>
                    <a:pt x="557" y="642"/>
                  </a:lnTo>
                  <a:lnTo>
                    <a:pt x="572" y="706"/>
                  </a:lnTo>
                  <a:lnTo>
                    <a:pt x="585" y="765"/>
                  </a:lnTo>
                  <a:lnTo>
                    <a:pt x="594" y="821"/>
                  </a:lnTo>
                  <a:lnTo>
                    <a:pt x="601" y="868"/>
                  </a:lnTo>
                  <a:lnTo>
                    <a:pt x="605" y="905"/>
                  </a:lnTo>
                  <a:lnTo>
                    <a:pt x="605" y="931"/>
                  </a:lnTo>
                  <a:lnTo>
                    <a:pt x="609" y="931"/>
                  </a:lnTo>
                  <a:lnTo>
                    <a:pt x="614" y="931"/>
                  </a:lnTo>
                  <a:lnTo>
                    <a:pt x="617" y="930"/>
                  </a:lnTo>
                  <a:lnTo>
                    <a:pt x="622" y="928"/>
                  </a:lnTo>
                  <a:lnTo>
                    <a:pt x="635" y="914"/>
                  </a:lnTo>
                  <a:lnTo>
                    <a:pt x="643" y="898"/>
                  </a:lnTo>
                  <a:lnTo>
                    <a:pt x="648" y="881"/>
                  </a:lnTo>
                  <a:lnTo>
                    <a:pt x="652" y="862"/>
                  </a:lnTo>
                  <a:lnTo>
                    <a:pt x="650" y="821"/>
                  </a:lnTo>
                  <a:lnTo>
                    <a:pt x="645" y="779"/>
                  </a:lnTo>
                  <a:lnTo>
                    <a:pt x="638" y="739"/>
                  </a:lnTo>
                  <a:lnTo>
                    <a:pt x="630" y="700"/>
                  </a:lnTo>
                  <a:lnTo>
                    <a:pt x="620" y="661"/>
                  </a:lnTo>
                  <a:lnTo>
                    <a:pt x="608" y="622"/>
                  </a:lnTo>
                  <a:lnTo>
                    <a:pt x="595" y="584"/>
                  </a:lnTo>
                  <a:lnTo>
                    <a:pt x="582" y="546"/>
                  </a:lnTo>
                  <a:lnTo>
                    <a:pt x="567" y="508"/>
                  </a:lnTo>
                  <a:lnTo>
                    <a:pt x="550" y="470"/>
                  </a:lnTo>
                  <a:lnTo>
                    <a:pt x="534" y="433"/>
                  </a:lnTo>
                  <a:lnTo>
                    <a:pt x="518" y="396"/>
                  </a:lnTo>
                  <a:lnTo>
                    <a:pt x="502" y="358"/>
                  </a:lnTo>
                  <a:lnTo>
                    <a:pt x="486" y="321"/>
                  </a:lnTo>
                  <a:lnTo>
                    <a:pt x="470" y="284"/>
                  </a:lnTo>
                  <a:lnTo>
                    <a:pt x="455" y="246"/>
                  </a:lnTo>
                  <a:lnTo>
                    <a:pt x="441" y="216"/>
                  </a:lnTo>
                  <a:lnTo>
                    <a:pt x="424" y="190"/>
                  </a:lnTo>
                  <a:lnTo>
                    <a:pt x="404" y="165"/>
                  </a:lnTo>
                  <a:lnTo>
                    <a:pt x="384" y="142"/>
                  </a:lnTo>
                  <a:lnTo>
                    <a:pt x="362" y="120"/>
                  </a:lnTo>
                  <a:lnTo>
                    <a:pt x="339" y="98"/>
                  </a:lnTo>
                  <a:lnTo>
                    <a:pt x="316" y="77"/>
                  </a:lnTo>
                  <a:lnTo>
                    <a:pt x="291" y="55"/>
                  </a:lnTo>
                  <a:lnTo>
                    <a:pt x="280" y="46"/>
                  </a:lnTo>
                  <a:lnTo>
                    <a:pt x="268" y="38"/>
                  </a:lnTo>
                  <a:lnTo>
                    <a:pt x="255" y="30"/>
                  </a:lnTo>
                  <a:lnTo>
                    <a:pt x="241" y="23"/>
                  </a:lnTo>
                  <a:lnTo>
                    <a:pt x="227" y="16"/>
                  </a:lnTo>
                  <a:lnTo>
                    <a:pt x="213" y="10"/>
                  </a:lnTo>
                  <a:lnTo>
                    <a:pt x="199" y="5"/>
                  </a:lnTo>
                  <a:lnTo>
                    <a:pt x="187" y="0"/>
                  </a:lnTo>
                  <a:lnTo>
                    <a:pt x="174" y="1"/>
                  </a:lnTo>
                  <a:lnTo>
                    <a:pt x="160" y="2"/>
                  </a:lnTo>
                  <a:lnTo>
                    <a:pt x="147" y="5"/>
                  </a:lnTo>
                  <a:lnTo>
                    <a:pt x="136" y="7"/>
                  </a:lnTo>
                  <a:lnTo>
                    <a:pt x="123" y="10"/>
                  </a:lnTo>
                  <a:lnTo>
                    <a:pt x="111" y="13"/>
                  </a:lnTo>
                  <a:lnTo>
                    <a:pt x="97" y="14"/>
                  </a:lnTo>
                  <a:lnTo>
                    <a:pt x="84" y="14"/>
                  </a:lnTo>
                  <a:lnTo>
                    <a:pt x="31" y="45"/>
                  </a:lnTo>
                  <a:lnTo>
                    <a:pt x="20" y="58"/>
                  </a:lnTo>
                  <a:lnTo>
                    <a:pt x="14" y="69"/>
                  </a:lnTo>
                  <a:lnTo>
                    <a:pt x="7" y="79"/>
                  </a:lnTo>
                  <a:lnTo>
                    <a:pt x="0" y="90"/>
                  </a:lnTo>
                  <a:lnTo>
                    <a:pt x="0" y="101"/>
                  </a:lnTo>
                  <a:lnTo>
                    <a:pt x="12" y="104"/>
                  </a:lnTo>
                  <a:lnTo>
                    <a:pt x="23" y="102"/>
                  </a:lnTo>
                  <a:lnTo>
                    <a:pt x="32" y="98"/>
                  </a:lnTo>
                  <a:lnTo>
                    <a:pt x="42" y="91"/>
                  </a:lnTo>
                  <a:lnTo>
                    <a:pt x="50" y="83"/>
                  </a:lnTo>
                  <a:lnTo>
                    <a:pt x="58" y="75"/>
                  </a:lnTo>
                  <a:lnTo>
                    <a:pt x="66" y="66"/>
                  </a:lnTo>
                  <a:lnTo>
                    <a:pt x="74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A681F6A5-D317-8442-87BB-7B560C2DC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0" y="5011738"/>
              <a:ext cx="228600" cy="177800"/>
            </a:xfrm>
            <a:custGeom>
              <a:avLst/>
              <a:gdLst>
                <a:gd name="T0" fmla="*/ 2147483647 w 287"/>
                <a:gd name="T1" fmla="*/ 2147483647 h 225"/>
                <a:gd name="T2" fmla="*/ 2147483647 w 287"/>
                <a:gd name="T3" fmla="*/ 2147483647 h 225"/>
                <a:gd name="T4" fmla="*/ 2147483647 w 287"/>
                <a:gd name="T5" fmla="*/ 2147483647 h 225"/>
                <a:gd name="T6" fmla="*/ 2147483647 w 287"/>
                <a:gd name="T7" fmla="*/ 2147483647 h 225"/>
                <a:gd name="T8" fmla="*/ 2147483647 w 287"/>
                <a:gd name="T9" fmla="*/ 2147483647 h 225"/>
                <a:gd name="T10" fmla="*/ 2147483647 w 287"/>
                <a:gd name="T11" fmla="*/ 2147483647 h 225"/>
                <a:gd name="T12" fmla="*/ 2147483647 w 287"/>
                <a:gd name="T13" fmla="*/ 2147483647 h 225"/>
                <a:gd name="T14" fmla="*/ 2147483647 w 287"/>
                <a:gd name="T15" fmla="*/ 2147483647 h 225"/>
                <a:gd name="T16" fmla="*/ 2147483647 w 287"/>
                <a:gd name="T17" fmla="*/ 2147483647 h 225"/>
                <a:gd name="T18" fmla="*/ 2147483647 w 287"/>
                <a:gd name="T19" fmla="*/ 2147483647 h 225"/>
                <a:gd name="T20" fmla="*/ 2147483647 w 287"/>
                <a:gd name="T21" fmla="*/ 2147483647 h 225"/>
                <a:gd name="T22" fmla="*/ 2147483647 w 287"/>
                <a:gd name="T23" fmla="*/ 2147483647 h 225"/>
                <a:gd name="T24" fmla="*/ 2147483647 w 287"/>
                <a:gd name="T25" fmla="*/ 2147483647 h 225"/>
                <a:gd name="T26" fmla="*/ 2147483647 w 287"/>
                <a:gd name="T27" fmla="*/ 2147483647 h 225"/>
                <a:gd name="T28" fmla="*/ 2147483647 w 287"/>
                <a:gd name="T29" fmla="*/ 2147483647 h 225"/>
                <a:gd name="T30" fmla="*/ 2147483647 w 287"/>
                <a:gd name="T31" fmla="*/ 2147483647 h 225"/>
                <a:gd name="T32" fmla="*/ 2147483647 w 287"/>
                <a:gd name="T33" fmla="*/ 2147483647 h 225"/>
                <a:gd name="T34" fmla="*/ 2147483647 w 287"/>
                <a:gd name="T35" fmla="*/ 2147483647 h 225"/>
                <a:gd name="T36" fmla="*/ 2147483647 w 287"/>
                <a:gd name="T37" fmla="*/ 2147483647 h 225"/>
                <a:gd name="T38" fmla="*/ 2147483647 w 287"/>
                <a:gd name="T39" fmla="*/ 2147483647 h 225"/>
                <a:gd name="T40" fmla="*/ 2147483647 w 287"/>
                <a:gd name="T41" fmla="*/ 2147483647 h 225"/>
                <a:gd name="T42" fmla="*/ 2147483647 w 287"/>
                <a:gd name="T43" fmla="*/ 2147483647 h 225"/>
                <a:gd name="T44" fmla="*/ 2147483647 w 287"/>
                <a:gd name="T45" fmla="*/ 2147483647 h 225"/>
                <a:gd name="T46" fmla="*/ 2147483647 w 287"/>
                <a:gd name="T47" fmla="*/ 2147483647 h 225"/>
                <a:gd name="T48" fmla="*/ 2147483647 w 287"/>
                <a:gd name="T49" fmla="*/ 2147483647 h 225"/>
                <a:gd name="T50" fmla="*/ 2147483647 w 287"/>
                <a:gd name="T51" fmla="*/ 2147483647 h 225"/>
                <a:gd name="T52" fmla="*/ 2147483647 w 287"/>
                <a:gd name="T53" fmla="*/ 2147483647 h 225"/>
                <a:gd name="T54" fmla="*/ 2147483647 w 287"/>
                <a:gd name="T55" fmla="*/ 2147483647 h 225"/>
                <a:gd name="T56" fmla="*/ 2147483647 w 287"/>
                <a:gd name="T57" fmla="*/ 2147483647 h 225"/>
                <a:gd name="T58" fmla="*/ 2147483647 w 287"/>
                <a:gd name="T59" fmla="*/ 2147483647 h 225"/>
                <a:gd name="T60" fmla="*/ 2147483647 w 287"/>
                <a:gd name="T61" fmla="*/ 2147483647 h 225"/>
                <a:gd name="T62" fmla="*/ 2147483647 w 287"/>
                <a:gd name="T63" fmla="*/ 2147483647 h 225"/>
                <a:gd name="T64" fmla="*/ 2147483647 w 287"/>
                <a:gd name="T65" fmla="*/ 2147483647 h 225"/>
                <a:gd name="T66" fmla="*/ 2147483647 w 287"/>
                <a:gd name="T67" fmla="*/ 2147483647 h 225"/>
                <a:gd name="T68" fmla="*/ 2147483647 w 287"/>
                <a:gd name="T69" fmla="*/ 2147483647 h 225"/>
                <a:gd name="T70" fmla="*/ 2147483647 w 287"/>
                <a:gd name="T71" fmla="*/ 2147483647 h 225"/>
                <a:gd name="T72" fmla="*/ 2147483647 w 287"/>
                <a:gd name="T73" fmla="*/ 2147483647 h 225"/>
                <a:gd name="T74" fmla="*/ 2147483647 w 287"/>
                <a:gd name="T75" fmla="*/ 2147483647 h 225"/>
                <a:gd name="T76" fmla="*/ 2147483647 w 287"/>
                <a:gd name="T77" fmla="*/ 2147483647 h 225"/>
                <a:gd name="T78" fmla="*/ 2147483647 w 287"/>
                <a:gd name="T79" fmla="*/ 0 h 225"/>
                <a:gd name="T80" fmla="*/ 2147483647 w 287"/>
                <a:gd name="T81" fmla="*/ 2147483647 h 225"/>
                <a:gd name="T82" fmla="*/ 2147483647 w 287"/>
                <a:gd name="T83" fmla="*/ 2147483647 h 225"/>
                <a:gd name="T84" fmla="*/ 2147483647 w 287"/>
                <a:gd name="T85" fmla="*/ 2147483647 h 225"/>
                <a:gd name="T86" fmla="*/ 2147483647 w 287"/>
                <a:gd name="T87" fmla="*/ 2147483647 h 225"/>
                <a:gd name="T88" fmla="*/ 2147483647 w 287"/>
                <a:gd name="T89" fmla="*/ 2147483647 h 225"/>
                <a:gd name="T90" fmla="*/ 2147483647 w 287"/>
                <a:gd name="T91" fmla="*/ 2147483647 h 225"/>
                <a:gd name="T92" fmla="*/ 2147483647 w 287"/>
                <a:gd name="T93" fmla="*/ 2147483647 h 225"/>
                <a:gd name="T94" fmla="*/ 2147483647 w 287"/>
                <a:gd name="T95" fmla="*/ 2147483647 h 225"/>
                <a:gd name="T96" fmla="*/ 2147483647 w 287"/>
                <a:gd name="T97" fmla="*/ 2147483647 h 225"/>
                <a:gd name="T98" fmla="*/ 2147483647 w 287"/>
                <a:gd name="T99" fmla="*/ 2147483647 h 225"/>
                <a:gd name="T100" fmla="*/ 2147483647 w 287"/>
                <a:gd name="T101" fmla="*/ 2147483647 h 225"/>
                <a:gd name="T102" fmla="*/ 2147483647 w 287"/>
                <a:gd name="T103" fmla="*/ 2147483647 h 2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7"/>
                <a:gd name="T157" fmla="*/ 0 h 225"/>
                <a:gd name="T158" fmla="*/ 287 w 287"/>
                <a:gd name="T159" fmla="*/ 225 h 22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7" h="225">
                  <a:moveTo>
                    <a:pt x="287" y="214"/>
                  </a:moveTo>
                  <a:lnTo>
                    <a:pt x="285" y="216"/>
                  </a:lnTo>
                  <a:lnTo>
                    <a:pt x="284" y="220"/>
                  </a:lnTo>
                  <a:lnTo>
                    <a:pt x="282" y="222"/>
                  </a:lnTo>
                  <a:lnTo>
                    <a:pt x="281" y="225"/>
                  </a:lnTo>
                  <a:lnTo>
                    <a:pt x="262" y="220"/>
                  </a:lnTo>
                  <a:lnTo>
                    <a:pt x="243" y="214"/>
                  </a:lnTo>
                  <a:lnTo>
                    <a:pt x="223" y="207"/>
                  </a:lnTo>
                  <a:lnTo>
                    <a:pt x="205" y="200"/>
                  </a:lnTo>
                  <a:lnTo>
                    <a:pt x="186" y="192"/>
                  </a:lnTo>
                  <a:lnTo>
                    <a:pt x="169" y="183"/>
                  </a:lnTo>
                  <a:lnTo>
                    <a:pt x="153" y="175"/>
                  </a:lnTo>
                  <a:lnTo>
                    <a:pt x="138" y="166"/>
                  </a:lnTo>
                  <a:lnTo>
                    <a:pt x="106" y="135"/>
                  </a:lnTo>
                  <a:lnTo>
                    <a:pt x="100" y="136"/>
                  </a:lnTo>
                  <a:lnTo>
                    <a:pt x="94" y="137"/>
                  </a:lnTo>
                  <a:lnTo>
                    <a:pt x="88" y="139"/>
                  </a:lnTo>
                  <a:lnTo>
                    <a:pt x="83" y="141"/>
                  </a:lnTo>
                  <a:lnTo>
                    <a:pt x="77" y="143"/>
                  </a:lnTo>
                  <a:lnTo>
                    <a:pt x="71" y="144"/>
                  </a:lnTo>
                  <a:lnTo>
                    <a:pt x="65" y="145"/>
                  </a:lnTo>
                  <a:lnTo>
                    <a:pt x="60" y="145"/>
                  </a:lnTo>
                  <a:lnTo>
                    <a:pt x="59" y="146"/>
                  </a:lnTo>
                  <a:lnTo>
                    <a:pt x="59" y="147"/>
                  </a:lnTo>
                  <a:lnTo>
                    <a:pt x="59" y="149"/>
                  </a:lnTo>
                  <a:lnTo>
                    <a:pt x="59" y="150"/>
                  </a:lnTo>
                  <a:lnTo>
                    <a:pt x="62" y="153"/>
                  </a:lnTo>
                  <a:lnTo>
                    <a:pt x="67" y="154"/>
                  </a:lnTo>
                  <a:lnTo>
                    <a:pt x="69" y="158"/>
                  </a:lnTo>
                  <a:lnTo>
                    <a:pt x="68" y="162"/>
                  </a:lnTo>
                  <a:lnTo>
                    <a:pt x="67" y="166"/>
                  </a:lnTo>
                  <a:lnTo>
                    <a:pt x="65" y="169"/>
                  </a:lnTo>
                  <a:lnTo>
                    <a:pt x="65" y="172"/>
                  </a:lnTo>
                  <a:lnTo>
                    <a:pt x="69" y="174"/>
                  </a:lnTo>
                  <a:lnTo>
                    <a:pt x="77" y="172"/>
                  </a:lnTo>
                  <a:lnTo>
                    <a:pt x="80" y="166"/>
                  </a:lnTo>
                  <a:lnTo>
                    <a:pt x="85" y="161"/>
                  </a:lnTo>
                  <a:lnTo>
                    <a:pt x="93" y="165"/>
                  </a:lnTo>
                  <a:lnTo>
                    <a:pt x="98" y="167"/>
                  </a:lnTo>
                  <a:lnTo>
                    <a:pt x="100" y="170"/>
                  </a:lnTo>
                  <a:lnTo>
                    <a:pt x="100" y="175"/>
                  </a:lnTo>
                  <a:lnTo>
                    <a:pt x="98" y="180"/>
                  </a:lnTo>
                  <a:lnTo>
                    <a:pt x="93" y="182"/>
                  </a:lnTo>
                  <a:lnTo>
                    <a:pt x="88" y="184"/>
                  </a:lnTo>
                  <a:lnTo>
                    <a:pt x="84" y="185"/>
                  </a:lnTo>
                  <a:lnTo>
                    <a:pt x="79" y="185"/>
                  </a:lnTo>
                  <a:lnTo>
                    <a:pt x="75" y="185"/>
                  </a:lnTo>
                  <a:lnTo>
                    <a:pt x="69" y="185"/>
                  </a:lnTo>
                  <a:lnTo>
                    <a:pt x="64" y="187"/>
                  </a:lnTo>
                  <a:lnTo>
                    <a:pt x="60" y="188"/>
                  </a:lnTo>
                  <a:lnTo>
                    <a:pt x="53" y="183"/>
                  </a:lnTo>
                  <a:lnTo>
                    <a:pt x="46" y="179"/>
                  </a:lnTo>
                  <a:lnTo>
                    <a:pt x="39" y="174"/>
                  </a:lnTo>
                  <a:lnTo>
                    <a:pt x="33" y="168"/>
                  </a:lnTo>
                  <a:lnTo>
                    <a:pt x="27" y="162"/>
                  </a:lnTo>
                  <a:lnTo>
                    <a:pt x="23" y="155"/>
                  </a:lnTo>
                  <a:lnTo>
                    <a:pt x="19" y="149"/>
                  </a:lnTo>
                  <a:lnTo>
                    <a:pt x="18" y="141"/>
                  </a:lnTo>
                  <a:lnTo>
                    <a:pt x="23" y="126"/>
                  </a:lnTo>
                  <a:lnTo>
                    <a:pt x="30" y="122"/>
                  </a:lnTo>
                  <a:lnTo>
                    <a:pt x="37" y="119"/>
                  </a:lnTo>
                  <a:lnTo>
                    <a:pt x="44" y="114"/>
                  </a:lnTo>
                  <a:lnTo>
                    <a:pt x="50" y="109"/>
                  </a:lnTo>
                  <a:lnTo>
                    <a:pt x="57" y="106"/>
                  </a:lnTo>
                  <a:lnTo>
                    <a:pt x="64" y="101"/>
                  </a:lnTo>
                  <a:lnTo>
                    <a:pt x="71" y="98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4" y="89"/>
                  </a:lnTo>
                  <a:lnTo>
                    <a:pt x="85" y="85"/>
                  </a:lnTo>
                  <a:lnTo>
                    <a:pt x="86" y="81"/>
                  </a:lnTo>
                  <a:lnTo>
                    <a:pt x="78" y="78"/>
                  </a:lnTo>
                  <a:lnTo>
                    <a:pt x="70" y="81"/>
                  </a:lnTo>
                  <a:lnTo>
                    <a:pt x="62" y="84"/>
                  </a:lnTo>
                  <a:lnTo>
                    <a:pt x="54" y="88"/>
                  </a:lnTo>
                  <a:lnTo>
                    <a:pt x="49" y="91"/>
                  </a:lnTo>
                  <a:lnTo>
                    <a:pt x="44" y="94"/>
                  </a:lnTo>
                  <a:lnTo>
                    <a:pt x="39" y="98"/>
                  </a:lnTo>
                  <a:lnTo>
                    <a:pt x="34" y="101"/>
                  </a:lnTo>
                  <a:lnTo>
                    <a:pt x="29" y="105"/>
                  </a:lnTo>
                  <a:lnTo>
                    <a:pt x="24" y="108"/>
                  </a:lnTo>
                  <a:lnTo>
                    <a:pt x="19" y="111"/>
                  </a:lnTo>
                  <a:lnTo>
                    <a:pt x="15" y="114"/>
                  </a:lnTo>
                  <a:lnTo>
                    <a:pt x="11" y="112"/>
                  </a:lnTo>
                  <a:lnTo>
                    <a:pt x="9" y="111"/>
                  </a:lnTo>
                  <a:lnTo>
                    <a:pt x="7" y="107"/>
                  </a:lnTo>
                  <a:lnTo>
                    <a:pt x="6" y="104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7" y="98"/>
                  </a:lnTo>
                  <a:lnTo>
                    <a:pt x="7" y="97"/>
                  </a:lnTo>
                  <a:lnTo>
                    <a:pt x="8" y="94"/>
                  </a:lnTo>
                  <a:lnTo>
                    <a:pt x="8" y="91"/>
                  </a:lnTo>
                  <a:lnTo>
                    <a:pt x="75" y="42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3" y="36"/>
                  </a:lnTo>
                  <a:lnTo>
                    <a:pt x="71" y="35"/>
                  </a:lnTo>
                  <a:lnTo>
                    <a:pt x="62" y="37"/>
                  </a:lnTo>
                  <a:lnTo>
                    <a:pt x="53" y="42"/>
                  </a:lnTo>
                  <a:lnTo>
                    <a:pt x="45" y="46"/>
                  </a:lnTo>
                  <a:lnTo>
                    <a:pt x="35" y="51"/>
                  </a:lnTo>
                  <a:lnTo>
                    <a:pt x="27" y="56"/>
                  </a:lnTo>
                  <a:lnTo>
                    <a:pt x="18" y="62"/>
                  </a:lnTo>
                  <a:lnTo>
                    <a:pt x="10" y="67"/>
                  </a:lnTo>
                  <a:lnTo>
                    <a:pt x="1" y="71"/>
                  </a:lnTo>
                  <a:lnTo>
                    <a:pt x="0" y="60"/>
                  </a:lnTo>
                  <a:lnTo>
                    <a:pt x="6" y="51"/>
                  </a:lnTo>
                  <a:lnTo>
                    <a:pt x="15" y="42"/>
                  </a:lnTo>
                  <a:lnTo>
                    <a:pt x="24" y="33"/>
                  </a:lnTo>
                  <a:lnTo>
                    <a:pt x="30" y="29"/>
                  </a:lnTo>
                  <a:lnTo>
                    <a:pt x="37" y="25"/>
                  </a:lnTo>
                  <a:lnTo>
                    <a:pt x="42" y="21"/>
                  </a:lnTo>
                  <a:lnTo>
                    <a:pt x="48" y="16"/>
                  </a:lnTo>
                  <a:lnTo>
                    <a:pt x="54" y="12"/>
                  </a:lnTo>
                  <a:lnTo>
                    <a:pt x="61" y="8"/>
                  </a:lnTo>
                  <a:lnTo>
                    <a:pt x="67" y="4"/>
                  </a:lnTo>
                  <a:lnTo>
                    <a:pt x="72" y="0"/>
                  </a:lnTo>
                  <a:lnTo>
                    <a:pt x="85" y="7"/>
                  </a:lnTo>
                  <a:lnTo>
                    <a:pt x="94" y="13"/>
                  </a:lnTo>
                  <a:lnTo>
                    <a:pt x="97" y="19"/>
                  </a:lnTo>
                  <a:lnTo>
                    <a:pt x="92" y="23"/>
                  </a:lnTo>
                  <a:lnTo>
                    <a:pt x="86" y="29"/>
                  </a:lnTo>
                  <a:lnTo>
                    <a:pt x="85" y="32"/>
                  </a:lnTo>
                  <a:lnTo>
                    <a:pt x="87" y="37"/>
                  </a:lnTo>
                  <a:lnTo>
                    <a:pt x="93" y="42"/>
                  </a:lnTo>
                  <a:lnTo>
                    <a:pt x="98" y="46"/>
                  </a:lnTo>
                  <a:lnTo>
                    <a:pt x="98" y="50"/>
                  </a:lnTo>
                  <a:lnTo>
                    <a:pt x="95" y="53"/>
                  </a:lnTo>
                  <a:lnTo>
                    <a:pt x="88" y="58"/>
                  </a:lnTo>
                  <a:lnTo>
                    <a:pt x="83" y="62"/>
                  </a:lnTo>
                  <a:lnTo>
                    <a:pt x="83" y="67"/>
                  </a:lnTo>
                  <a:lnTo>
                    <a:pt x="87" y="71"/>
                  </a:lnTo>
                  <a:lnTo>
                    <a:pt x="94" y="76"/>
                  </a:lnTo>
                  <a:lnTo>
                    <a:pt x="97" y="83"/>
                  </a:lnTo>
                  <a:lnTo>
                    <a:pt x="92" y="93"/>
                  </a:lnTo>
                  <a:lnTo>
                    <a:pt x="83" y="103"/>
                  </a:lnTo>
                  <a:lnTo>
                    <a:pt x="76" y="109"/>
                  </a:lnTo>
                  <a:lnTo>
                    <a:pt x="76" y="112"/>
                  </a:lnTo>
                  <a:lnTo>
                    <a:pt x="78" y="113"/>
                  </a:lnTo>
                  <a:lnTo>
                    <a:pt x="84" y="114"/>
                  </a:lnTo>
                  <a:lnTo>
                    <a:pt x="92" y="115"/>
                  </a:lnTo>
                  <a:lnTo>
                    <a:pt x="101" y="116"/>
                  </a:lnTo>
                  <a:lnTo>
                    <a:pt x="113" y="119"/>
                  </a:lnTo>
                  <a:lnTo>
                    <a:pt x="125" y="123"/>
                  </a:lnTo>
                  <a:lnTo>
                    <a:pt x="139" y="128"/>
                  </a:lnTo>
                  <a:lnTo>
                    <a:pt x="156" y="136"/>
                  </a:lnTo>
                  <a:lnTo>
                    <a:pt x="178" y="146"/>
                  </a:lnTo>
                  <a:lnTo>
                    <a:pt x="202" y="159"/>
                  </a:lnTo>
                  <a:lnTo>
                    <a:pt x="228" y="172"/>
                  </a:lnTo>
                  <a:lnTo>
                    <a:pt x="251" y="184"/>
                  </a:lnTo>
                  <a:lnTo>
                    <a:pt x="269" y="196"/>
                  </a:lnTo>
                  <a:lnTo>
                    <a:pt x="282" y="206"/>
                  </a:lnTo>
                  <a:lnTo>
                    <a:pt x="287" y="2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7" name="Freeform 42">
              <a:extLst>
                <a:ext uri="{FF2B5EF4-FFF2-40B4-BE49-F238E27FC236}">
                  <a16:creationId xmlns:a16="http://schemas.microsoft.com/office/drawing/2014/main" id="{49DCFD33-6F8A-6348-98D4-7A1F87516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775" y="4978400"/>
              <a:ext cx="17462" cy="106363"/>
            </a:xfrm>
            <a:custGeom>
              <a:avLst/>
              <a:gdLst>
                <a:gd name="T0" fmla="*/ 2147483647 w 22"/>
                <a:gd name="T1" fmla="*/ 2147483647 h 134"/>
                <a:gd name="T2" fmla="*/ 2147483647 w 22"/>
                <a:gd name="T3" fmla="*/ 2147483647 h 134"/>
                <a:gd name="T4" fmla="*/ 2147483647 w 22"/>
                <a:gd name="T5" fmla="*/ 2147483647 h 134"/>
                <a:gd name="T6" fmla="*/ 2147483647 w 22"/>
                <a:gd name="T7" fmla="*/ 2147483647 h 134"/>
                <a:gd name="T8" fmla="*/ 2147483647 w 22"/>
                <a:gd name="T9" fmla="*/ 2147483647 h 134"/>
                <a:gd name="T10" fmla="*/ 2147483647 w 22"/>
                <a:gd name="T11" fmla="*/ 2147483647 h 134"/>
                <a:gd name="T12" fmla="*/ 2147483647 w 22"/>
                <a:gd name="T13" fmla="*/ 2147483647 h 134"/>
                <a:gd name="T14" fmla="*/ 2147483647 w 22"/>
                <a:gd name="T15" fmla="*/ 2147483647 h 134"/>
                <a:gd name="T16" fmla="*/ 2147483647 w 22"/>
                <a:gd name="T17" fmla="*/ 2147483647 h 134"/>
                <a:gd name="T18" fmla="*/ 0 w 22"/>
                <a:gd name="T19" fmla="*/ 2147483647 h 134"/>
                <a:gd name="T20" fmla="*/ 2147483647 w 22"/>
                <a:gd name="T21" fmla="*/ 0 h 134"/>
                <a:gd name="T22" fmla="*/ 2147483647 w 22"/>
                <a:gd name="T23" fmla="*/ 2147483647 h 134"/>
                <a:gd name="T24" fmla="*/ 2147483647 w 22"/>
                <a:gd name="T25" fmla="*/ 2147483647 h 134"/>
                <a:gd name="T26" fmla="*/ 2147483647 w 22"/>
                <a:gd name="T27" fmla="*/ 2147483647 h 134"/>
                <a:gd name="T28" fmla="*/ 2147483647 w 22"/>
                <a:gd name="T29" fmla="*/ 2147483647 h 1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134"/>
                <a:gd name="T47" fmla="*/ 22 w 22"/>
                <a:gd name="T48" fmla="*/ 134 h 1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134">
                  <a:moveTo>
                    <a:pt x="18" y="33"/>
                  </a:moveTo>
                  <a:lnTo>
                    <a:pt x="20" y="58"/>
                  </a:lnTo>
                  <a:lnTo>
                    <a:pt x="21" y="84"/>
                  </a:lnTo>
                  <a:lnTo>
                    <a:pt x="22" y="110"/>
                  </a:lnTo>
                  <a:lnTo>
                    <a:pt x="18" y="134"/>
                  </a:lnTo>
                  <a:lnTo>
                    <a:pt x="16" y="133"/>
                  </a:lnTo>
                  <a:lnTo>
                    <a:pt x="11" y="101"/>
                  </a:lnTo>
                  <a:lnTo>
                    <a:pt x="8" y="69"/>
                  </a:lnTo>
                  <a:lnTo>
                    <a:pt x="5" y="35"/>
                  </a:lnTo>
                  <a:lnTo>
                    <a:pt x="0" y="3"/>
                  </a:lnTo>
                  <a:lnTo>
                    <a:pt x="5" y="0"/>
                  </a:lnTo>
                  <a:lnTo>
                    <a:pt x="13" y="5"/>
                  </a:lnTo>
                  <a:lnTo>
                    <a:pt x="16" y="13"/>
                  </a:lnTo>
                  <a:lnTo>
                    <a:pt x="17" y="24"/>
                  </a:lnTo>
                  <a:lnTo>
                    <a:pt x="1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" name="Freeform 43">
              <a:extLst>
                <a:ext uri="{FF2B5EF4-FFF2-40B4-BE49-F238E27FC236}">
                  <a16:creationId xmlns:a16="http://schemas.microsoft.com/office/drawing/2014/main" id="{D53E3DE3-7E31-BD4C-AC97-671C5F776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3" y="5022850"/>
              <a:ext cx="131762" cy="71438"/>
            </a:xfrm>
            <a:custGeom>
              <a:avLst/>
              <a:gdLst>
                <a:gd name="T0" fmla="*/ 2147483647 w 165"/>
                <a:gd name="T1" fmla="*/ 0 h 91"/>
                <a:gd name="T2" fmla="*/ 2147483647 w 165"/>
                <a:gd name="T3" fmla="*/ 2147483647 h 91"/>
                <a:gd name="T4" fmla="*/ 2147483647 w 165"/>
                <a:gd name="T5" fmla="*/ 2147483647 h 91"/>
                <a:gd name="T6" fmla="*/ 2147483647 w 165"/>
                <a:gd name="T7" fmla="*/ 2147483647 h 91"/>
                <a:gd name="T8" fmla="*/ 2147483647 w 165"/>
                <a:gd name="T9" fmla="*/ 2147483647 h 91"/>
                <a:gd name="T10" fmla="*/ 2147483647 w 165"/>
                <a:gd name="T11" fmla="*/ 2147483647 h 91"/>
                <a:gd name="T12" fmla="*/ 2147483647 w 165"/>
                <a:gd name="T13" fmla="*/ 2147483647 h 91"/>
                <a:gd name="T14" fmla="*/ 2147483647 w 165"/>
                <a:gd name="T15" fmla="*/ 2147483647 h 91"/>
                <a:gd name="T16" fmla="*/ 2147483647 w 165"/>
                <a:gd name="T17" fmla="*/ 2147483647 h 91"/>
                <a:gd name="T18" fmla="*/ 2147483647 w 165"/>
                <a:gd name="T19" fmla="*/ 2147483647 h 91"/>
                <a:gd name="T20" fmla="*/ 2147483647 w 165"/>
                <a:gd name="T21" fmla="*/ 2147483647 h 91"/>
                <a:gd name="T22" fmla="*/ 2147483647 w 165"/>
                <a:gd name="T23" fmla="*/ 2147483647 h 91"/>
                <a:gd name="T24" fmla="*/ 2147483647 w 165"/>
                <a:gd name="T25" fmla="*/ 2147483647 h 91"/>
                <a:gd name="T26" fmla="*/ 2147483647 w 165"/>
                <a:gd name="T27" fmla="*/ 2147483647 h 91"/>
                <a:gd name="T28" fmla="*/ 2147483647 w 165"/>
                <a:gd name="T29" fmla="*/ 2147483647 h 91"/>
                <a:gd name="T30" fmla="*/ 2147483647 w 165"/>
                <a:gd name="T31" fmla="*/ 2147483647 h 91"/>
                <a:gd name="T32" fmla="*/ 2147483647 w 165"/>
                <a:gd name="T33" fmla="*/ 2147483647 h 91"/>
                <a:gd name="T34" fmla="*/ 2147483647 w 165"/>
                <a:gd name="T35" fmla="*/ 2147483647 h 91"/>
                <a:gd name="T36" fmla="*/ 2147483647 w 165"/>
                <a:gd name="T37" fmla="*/ 2147483647 h 91"/>
                <a:gd name="T38" fmla="*/ 2147483647 w 165"/>
                <a:gd name="T39" fmla="*/ 2147483647 h 91"/>
                <a:gd name="T40" fmla="*/ 2147483647 w 165"/>
                <a:gd name="T41" fmla="*/ 2147483647 h 91"/>
                <a:gd name="T42" fmla="*/ 2147483647 w 165"/>
                <a:gd name="T43" fmla="*/ 2147483647 h 91"/>
                <a:gd name="T44" fmla="*/ 2147483647 w 165"/>
                <a:gd name="T45" fmla="*/ 2147483647 h 91"/>
                <a:gd name="T46" fmla="*/ 2147483647 w 165"/>
                <a:gd name="T47" fmla="*/ 2147483647 h 91"/>
                <a:gd name="T48" fmla="*/ 2147483647 w 165"/>
                <a:gd name="T49" fmla="*/ 2147483647 h 91"/>
                <a:gd name="T50" fmla="*/ 2147483647 w 165"/>
                <a:gd name="T51" fmla="*/ 2147483647 h 91"/>
                <a:gd name="T52" fmla="*/ 2147483647 w 165"/>
                <a:gd name="T53" fmla="*/ 2147483647 h 91"/>
                <a:gd name="T54" fmla="*/ 2147483647 w 165"/>
                <a:gd name="T55" fmla="*/ 2147483647 h 91"/>
                <a:gd name="T56" fmla="*/ 0 w 165"/>
                <a:gd name="T57" fmla="*/ 2147483647 h 91"/>
                <a:gd name="T58" fmla="*/ 2147483647 w 165"/>
                <a:gd name="T59" fmla="*/ 0 h 91"/>
                <a:gd name="T60" fmla="*/ 2147483647 w 165"/>
                <a:gd name="T61" fmla="*/ 0 h 9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5"/>
                <a:gd name="T94" fmla="*/ 0 h 91"/>
                <a:gd name="T95" fmla="*/ 165 w 165"/>
                <a:gd name="T96" fmla="*/ 91 h 9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5" h="91">
                  <a:moveTo>
                    <a:pt x="3" y="0"/>
                  </a:moveTo>
                  <a:lnTo>
                    <a:pt x="19" y="16"/>
                  </a:lnTo>
                  <a:lnTo>
                    <a:pt x="37" y="31"/>
                  </a:lnTo>
                  <a:lnTo>
                    <a:pt x="55" y="44"/>
                  </a:lnTo>
                  <a:lnTo>
                    <a:pt x="76" y="54"/>
                  </a:lnTo>
                  <a:lnTo>
                    <a:pt x="97" y="62"/>
                  </a:lnTo>
                  <a:lnTo>
                    <a:pt x="118" y="68"/>
                  </a:lnTo>
                  <a:lnTo>
                    <a:pt x="142" y="71"/>
                  </a:lnTo>
                  <a:lnTo>
                    <a:pt x="165" y="73"/>
                  </a:lnTo>
                  <a:lnTo>
                    <a:pt x="163" y="76"/>
                  </a:lnTo>
                  <a:lnTo>
                    <a:pt x="161" y="78"/>
                  </a:lnTo>
                  <a:lnTo>
                    <a:pt x="159" y="79"/>
                  </a:lnTo>
                  <a:lnTo>
                    <a:pt x="156" y="82"/>
                  </a:lnTo>
                  <a:lnTo>
                    <a:pt x="147" y="83"/>
                  </a:lnTo>
                  <a:lnTo>
                    <a:pt x="139" y="85"/>
                  </a:lnTo>
                  <a:lnTo>
                    <a:pt x="130" y="88"/>
                  </a:lnTo>
                  <a:lnTo>
                    <a:pt x="122" y="90"/>
                  </a:lnTo>
                  <a:lnTo>
                    <a:pt x="113" y="91"/>
                  </a:lnTo>
                  <a:lnTo>
                    <a:pt x="104" y="91"/>
                  </a:lnTo>
                  <a:lnTo>
                    <a:pt x="94" y="90"/>
                  </a:lnTo>
                  <a:lnTo>
                    <a:pt x="85" y="85"/>
                  </a:lnTo>
                  <a:lnTo>
                    <a:pt x="72" y="78"/>
                  </a:lnTo>
                  <a:lnTo>
                    <a:pt x="61" y="70"/>
                  </a:lnTo>
                  <a:lnTo>
                    <a:pt x="48" y="61"/>
                  </a:lnTo>
                  <a:lnTo>
                    <a:pt x="37" y="52"/>
                  </a:lnTo>
                  <a:lnTo>
                    <a:pt x="26" y="43"/>
                  </a:lnTo>
                  <a:lnTo>
                    <a:pt x="16" y="31"/>
                  </a:lnTo>
                  <a:lnTo>
                    <a:pt x="7" y="20"/>
                  </a:lnTo>
                  <a:lnTo>
                    <a:pt x="0" y="6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9" name="Freeform 44">
              <a:extLst>
                <a:ext uri="{FF2B5EF4-FFF2-40B4-BE49-F238E27FC236}">
                  <a16:creationId xmlns:a16="http://schemas.microsoft.com/office/drawing/2014/main" id="{3AFC63EF-9189-EF42-992E-54D04E9E3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5086350"/>
              <a:ext cx="306387" cy="301625"/>
            </a:xfrm>
            <a:custGeom>
              <a:avLst/>
              <a:gdLst>
                <a:gd name="T0" fmla="*/ 2147483647 w 385"/>
                <a:gd name="T1" fmla="*/ 2147483647 h 381"/>
                <a:gd name="T2" fmla="*/ 2147483647 w 385"/>
                <a:gd name="T3" fmla="*/ 2147483647 h 381"/>
                <a:gd name="T4" fmla="*/ 2147483647 w 385"/>
                <a:gd name="T5" fmla="*/ 2147483647 h 381"/>
                <a:gd name="T6" fmla="*/ 2147483647 w 385"/>
                <a:gd name="T7" fmla="*/ 2147483647 h 381"/>
                <a:gd name="T8" fmla="*/ 2147483647 w 385"/>
                <a:gd name="T9" fmla="*/ 2147483647 h 381"/>
                <a:gd name="T10" fmla="*/ 2147483647 w 385"/>
                <a:gd name="T11" fmla="*/ 2147483647 h 381"/>
                <a:gd name="T12" fmla="*/ 2147483647 w 385"/>
                <a:gd name="T13" fmla="*/ 2147483647 h 381"/>
                <a:gd name="T14" fmla="*/ 2147483647 w 385"/>
                <a:gd name="T15" fmla="*/ 2147483647 h 381"/>
                <a:gd name="T16" fmla="*/ 2147483647 w 385"/>
                <a:gd name="T17" fmla="*/ 2147483647 h 381"/>
                <a:gd name="T18" fmla="*/ 2147483647 w 385"/>
                <a:gd name="T19" fmla="*/ 2147483647 h 381"/>
                <a:gd name="T20" fmla="*/ 2147483647 w 385"/>
                <a:gd name="T21" fmla="*/ 2147483647 h 381"/>
                <a:gd name="T22" fmla="*/ 2147483647 w 385"/>
                <a:gd name="T23" fmla="*/ 2147483647 h 381"/>
                <a:gd name="T24" fmla="*/ 2147483647 w 385"/>
                <a:gd name="T25" fmla="*/ 2147483647 h 381"/>
                <a:gd name="T26" fmla="*/ 2147483647 w 385"/>
                <a:gd name="T27" fmla="*/ 2147483647 h 381"/>
                <a:gd name="T28" fmla="*/ 2147483647 w 385"/>
                <a:gd name="T29" fmla="*/ 2147483647 h 381"/>
                <a:gd name="T30" fmla="*/ 2147483647 w 385"/>
                <a:gd name="T31" fmla="*/ 2147483647 h 381"/>
                <a:gd name="T32" fmla="*/ 2147483647 w 385"/>
                <a:gd name="T33" fmla="*/ 2147483647 h 381"/>
                <a:gd name="T34" fmla="*/ 2147483647 w 385"/>
                <a:gd name="T35" fmla="*/ 2147483647 h 381"/>
                <a:gd name="T36" fmla="*/ 2147483647 w 385"/>
                <a:gd name="T37" fmla="*/ 2147483647 h 381"/>
                <a:gd name="T38" fmla="*/ 2147483647 w 385"/>
                <a:gd name="T39" fmla="*/ 2147483647 h 381"/>
                <a:gd name="T40" fmla="*/ 2147483647 w 385"/>
                <a:gd name="T41" fmla="*/ 2147483647 h 381"/>
                <a:gd name="T42" fmla="*/ 2147483647 w 385"/>
                <a:gd name="T43" fmla="*/ 2147483647 h 381"/>
                <a:gd name="T44" fmla="*/ 2147483647 w 385"/>
                <a:gd name="T45" fmla="*/ 2147483647 h 381"/>
                <a:gd name="T46" fmla="*/ 2147483647 w 385"/>
                <a:gd name="T47" fmla="*/ 2147483647 h 381"/>
                <a:gd name="T48" fmla="*/ 2147483647 w 385"/>
                <a:gd name="T49" fmla="*/ 2147483647 h 381"/>
                <a:gd name="T50" fmla="*/ 2147483647 w 385"/>
                <a:gd name="T51" fmla="*/ 2147483647 h 381"/>
                <a:gd name="T52" fmla="*/ 2147483647 w 385"/>
                <a:gd name="T53" fmla="*/ 2147483647 h 381"/>
                <a:gd name="T54" fmla="*/ 2147483647 w 385"/>
                <a:gd name="T55" fmla="*/ 2147483647 h 381"/>
                <a:gd name="T56" fmla="*/ 2147483647 w 385"/>
                <a:gd name="T57" fmla="*/ 2147483647 h 381"/>
                <a:gd name="T58" fmla="*/ 2147483647 w 385"/>
                <a:gd name="T59" fmla="*/ 2147483647 h 381"/>
                <a:gd name="T60" fmla="*/ 2147483647 w 385"/>
                <a:gd name="T61" fmla="*/ 2147483647 h 381"/>
                <a:gd name="T62" fmla="*/ 2147483647 w 385"/>
                <a:gd name="T63" fmla="*/ 2147483647 h 381"/>
                <a:gd name="T64" fmla="*/ 2147483647 w 385"/>
                <a:gd name="T65" fmla="*/ 2147483647 h 381"/>
                <a:gd name="T66" fmla="*/ 2147483647 w 385"/>
                <a:gd name="T67" fmla="*/ 2147483647 h 381"/>
                <a:gd name="T68" fmla="*/ 2147483647 w 385"/>
                <a:gd name="T69" fmla="*/ 2147483647 h 381"/>
                <a:gd name="T70" fmla="*/ 2147483647 w 385"/>
                <a:gd name="T71" fmla="*/ 2147483647 h 381"/>
                <a:gd name="T72" fmla="*/ 2147483647 w 385"/>
                <a:gd name="T73" fmla="*/ 2147483647 h 381"/>
                <a:gd name="T74" fmla="*/ 2147483647 w 385"/>
                <a:gd name="T75" fmla="*/ 2147483647 h 381"/>
                <a:gd name="T76" fmla="*/ 2147483647 w 385"/>
                <a:gd name="T77" fmla="*/ 2147483647 h 381"/>
                <a:gd name="T78" fmla="*/ 2147483647 w 385"/>
                <a:gd name="T79" fmla="*/ 2147483647 h 381"/>
                <a:gd name="T80" fmla="*/ 0 w 385"/>
                <a:gd name="T81" fmla="*/ 2147483647 h 381"/>
                <a:gd name="T82" fmla="*/ 2147483647 w 385"/>
                <a:gd name="T83" fmla="*/ 2147483647 h 381"/>
                <a:gd name="T84" fmla="*/ 2147483647 w 385"/>
                <a:gd name="T85" fmla="*/ 2147483647 h 381"/>
                <a:gd name="T86" fmla="*/ 2147483647 w 385"/>
                <a:gd name="T87" fmla="*/ 2147483647 h 381"/>
                <a:gd name="T88" fmla="*/ 2147483647 w 385"/>
                <a:gd name="T89" fmla="*/ 0 h 381"/>
                <a:gd name="T90" fmla="*/ 2147483647 w 385"/>
                <a:gd name="T91" fmla="*/ 2147483647 h 381"/>
                <a:gd name="T92" fmla="*/ 2147483647 w 385"/>
                <a:gd name="T93" fmla="*/ 2147483647 h 3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85"/>
                <a:gd name="T142" fmla="*/ 0 h 381"/>
                <a:gd name="T143" fmla="*/ 385 w 385"/>
                <a:gd name="T144" fmla="*/ 381 h 3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85" h="381">
                  <a:moveTo>
                    <a:pt x="99" y="37"/>
                  </a:moveTo>
                  <a:lnTo>
                    <a:pt x="98" y="45"/>
                  </a:lnTo>
                  <a:lnTo>
                    <a:pt x="100" y="53"/>
                  </a:lnTo>
                  <a:lnTo>
                    <a:pt x="103" y="60"/>
                  </a:lnTo>
                  <a:lnTo>
                    <a:pt x="108" y="68"/>
                  </a:lnTo>
                  <a:lnTo>
                    <a:pt x="114" y="75"/>
                  </a:lnTo>
                  <a:lnTo>
                    <a:pt x="121" y="82"/>
                  </a:lnTo>
                  <a:lnTo>
                    <a:pt x="127" y="88"/>
                  </a:lnTo>
                  <a:lnTo>
                    <a:pt x="133" y="94"/>
                  </a:lnTo>
                  <a:lnTo>
                    <a:pt x="142" y="99"/>
                  </a:lnTo>
                  <a:lnTo>
                    <a:pt x="152" y="103"/>
                  </a:lnTo>
                  <a:lnTo>
                    <a:pt x="161" y="105"/>
                  </a:lnTo>
                  <a:lnTo>
                    <a:pt x="170" y="105"/>
                  </a:lnTo>
                  <a:lnTo>
                    <a:pt x="179" y="105"/>
                  </a:lnTo>
                  <a:lnTo>
                    <a:pt x="188" y="104"/>
                  </a:lnTo>
                  <a:lnTo>
                    <a:pt x="199" y="103"/>
                  </a:lnTo>
                  <a:lnTo>
                    <a:pt x="208" y="101"/>
                  </a:lnTo>
                  <a:lnTo>
                    <a:pt x="223" y="90"/>
                  </a:lnTo>
                  <a:lnTo>
                    <a:pt x="235" y="99"/>
                  </a:lnTo>
                  <a:lnTo>
                    <a:pt x="247" y="109"/>
                  </a:lnTo>
                  <a:lnTo>
                    <a:pt x="262" y="117"/>
                  </a:lnTo>
                  <a:lnTo>
                    <a:pt x="277" y="124"/>
                  </a:lnTo>
                  <a:lnTo>
                    <a:pt x="293" y="131"/>
                  </a:lnTo>
                  <a:lnTo>
                    <a:pt x="311" y="136"/>
                  </a:lnTo>
                  <a:lnTo>
                    <a:pt x="327" y="142"/>
                  </a:lnTo>
                  <a:lnTo>
                    <a:pt x="343" y="146"/>
                  </a:lnTo>
                  <a:lnTo>
                    <a:pt x="347" y="146"/>
                  </a:lnTo>
                  <a:lnTo>
                    <a:pt x="352" y="146"/>
                  </a:lnTo>
                  <a:lnTo>
                    <a:pt x="357" y="146"/>
                  </a:lnTo>
                  <a:lnTo>
                    <a:pt x="361" y="147"/>
                  </a:lnTo>
                  <a:lnTo>
                    <a:pt x="365" y="147"/>
                  </a:lnTo>
                  <a:lnTo>
                    <a:pt x="369" y="148"/>
                  </a:lnTo>
                  <a:lnTo>
                    <a:pt x="374" y="148"/>
                  </a:lnTo>
                  <a:lnTo>
                    <a:pt x="378" y="148"/>
                  </a:lnTo>
                  <a:lnTo>
                    <a:pt x="377" y="174"/>
                  </a:lnTo>
                  <a:lnTo>
                    <a:pt x="377" y="201"/>
                  </a:lnTo>
                  <a:lnTo>
                    <a:pt x="377" y="228"/>
                  </a:lnTo>
                  <a:lnTo>
                    <a:pt x="377" y="254"/>
                  </a:lnTo>
                  <a:lnTo>
                    <a:pt x="378" y="285"/>
                  </a:lnTo>
                  <a:lnTo>
                    <a:pt x="381" y="317"/>
                  </a:lnTo>
                  <a:lnTo>
                    <a:pt x="383" y="350"/>
                  </a:lnTo>
                  <a:lnTo>
                    <a:pt x="385" y="381"/>
                  </a:lnTo>
                  <a:lnTo>
                    <a:pt x="378" y="367"/>
                  </a:lnTo>
                  <a:lnTo>
                    <a:pt x="370" y="353"/>
                  </a:lnTo>
                  <a:lnTo>
                    <a:pt x="362" y="339"/>
                  </a:lnTo>
                  <a:lnTo>
                    <a:pt x="353" y="325"/>
                  </a:lnTo>
                  <a:lnTo>
                    <a:pt x="345" y="311"/>
                  </a:lnTo>
                  <a:lnTo>
                    <a:pt x="336" y="297"/>
                  </a:lnTo>
                  <a:lnTo>
                    <a:pt x="327" y="284"/>
                  </a:lnTo>
                  <a:lnTo>
                    <a:pt x="317" y="269"/>
                  </a:lnTo>
                  <a:lnTo>
                    <a:pt x="311" y="261"/>
                  </a:lnTo>
                  <a:lnTo>
                    <a:pt x="302" y="253"/>
                  </a:lnTo>
                  <a:lnTo>
                    <a:pt x="294" y="245"/>
                  </a:lnTo>
                  <a:lnTo>
                    <a:pt x="286" y="236"/>
                  </a:lnTo>
                  <a:lnTo>
                    <a:pt x="278" y="230"/>
                  </a:lnTo>
                  <a:lnTo>
                    <a:pt x="269" y="221"/>
                  </a:lnTo>
                  <a:lnTo>
                    <a:pt x="261" y="215"/>
                  </a:lnTo>
                  <a:lnTo>
                    <a:pt x="252" y="209"/>
                  </a:lnTo>
                  <a:lnTo>
                    <a:pt x="237" y="200"/>
                  </a:lnTo>
                  <a:lnTo>
                    <a:pt x="222" y="192"/>
                  </a:lnTo>
                  <a:lnTo>
                    <a:pt x="207" y="184"/>
                  </a:lnTo>
                  <a:lnTo>
                    <a:pt x="191" y="175"/>
                  </a:lnTo>
                  <a:lnTo>
                    <a:pt x="175" y="169"/>
                  </a:lnTo>
                  <a:lnTo>
                    <a:pt x="159" y="162"/>
                  </a:lnTo>
                  <a:lnTo>
                    <a:pt x="142" y="156"/>
                  </a:lnTo>
                  <a:lnTo>
                    <a:pt x="126" y="149"/>
                  </a:lnTo>
                  <a:lnTo>
                    <a:pt x="117" y="144"/>
                  </a:lnTo>
                  <a:lnTo>
                    <a:pt x="107" y="140"/>
                  </a:lnTo>
                  <a:lnTo>
                    <a:pt x="96" y="136"/>
                  </a:lnTo>
                  <a:lnTo>
                    <a:pt x="86" y="132"/>
                  </a:lnTo>
                  <a:lnTo>
                    <a:pt x="76" y="127"/>
                  </a:lnTo>
                  <a:lnTo>
                    <a:pt x="66" y="122"/>
                  </a:lnTo>
                  <a:lnTo>
                    <a:pt x="58" y="116"/>
                  </a:lnTo>
                  <a:lnTo>
                    <a:pt x="50" y="109"/>
                  </a:lnTo>
                  <a:lnTo>
                    <a:pt x="43" y="105"/>
                  </a:lnTo>
                  <a:lnTo>
                    <a:pt x="38" y="101"/>
                  </a:lnTo>
                  <a:lnTo>
                    <a:pt x="32" y="97"/>
                  </a:lnTo>
                  <a:lnTo>
                    <a:pt x="26" y="93"/>
                  </a:lnTo>
                  <a:lnTo>
                    <a:pt x="20" y="89"/>
                  </a:lnTo>
                  <a:lnTo>
                    <a:pt x="13" y="86"/>
                  </a:lnTo>
                  <a:lnTo>
                    <a:pt x="7" y="85"/>
                  </a:lnTo>
                  <a:lnTo>
                    <a:pt x="0" y="85"/>
                  </a:lnTo>
                  <a:lnTo>
                    <a:pt x="8" y="73"/>
                  </a:lnTo>
                  <a:lnTo>
                    <a:pt x="16" y="61"/>
                  </a:lnTo>
                  <a:lnTo>
                    <a:pt x="26" y="50"/>
                  </a:lnTo>
                  <a:lnTo>
                    <a:pt x="36" y="38"/>
                  </a:lnTo>
                  <a:lnTo>
                    <a:pt x="48" y="29"/>
                  </a:lnTo>
                  <a:lnTo>
                    <a:pt x="60" y="19"/>
                  </a:lnTo>
                  <a:lnTo>
                    <a:pt x="71" y="10"/>
                  </a:lnTo>
                  <a:lnTo>
                    <a:pt x="84" y="0"/>
                  </a:lnTo>
                  <a:lnTo>
                    <a:pt x="85" y="10"/>
                  </a:lnTo>
                  <a:lnTo>
                    <a:pt x="88" y="20"/>
                  </a:lnTo>
                  <a:lnTo>
                    <a:pt x="93" y="29"/>
                  </a:lnTo>
                  <a:lnTo>
                    <a:pt x="99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5029BFDE-38B3-AB4D-B8D2-553982784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5292725"/>
              <a:ext cx="111125" cy="55563"/>
            </a:xfrm>
            <a:custGeom>
              <a:avLst/>
              <a:gdLst>
                <a:gd name="T0" fmla="*/ 2147483647 w 138"/>
                <a:gd name="T1" fmla="*/ 2147483647 h 71"/>
                <a:gd name="T2" fmla="*/ 2147483647 w 138"/>
                <a:gd name="T3" fmla="*/ 2147483647 h 71"/>
                <a:gd name="T4" fmla="*/ 2147483647 w 138"/>
                <a:gd name="T5" fmla="*/ 2147483647 h 71"/>
                <a:gd name="T6" fmla="*/ 2147483647 w 138"/>
                <a:gd name="T7" fmla="*/ 2147483647 h 71"/>
                <a:gd name="T8" fmla="*/ 2147483647 w 138"/>
                <a:gd name="T9" fmla="*/ 2147483647 h 71"/>
                <a:gd name="T10" fmla="*/ 2147483647 w 138"/>
                <a:gd name="T11" fmla="*/ 2147483647 h 71"/>
                <a:gd name="T12" fmla="*/ 2147483647 w 138"/>
                <a:gd name="T13" fmla="*/ 2147483647 h 71"/>
                <a:gd name="T14" fmla="*/ 2147483647 w 138"/>
                <a:gd name="T15" fmla="*/ 2147483647 h 71"/>
                <a:gd name="T16" fmla="*/ 2147483647 w 138"/>
                <a:gd name="T17" fmla="*/ 2147483647 h 71"/>
                <a:gd name="T18" fmla="*/ 2147483647 w 138"/>
                <a:gd name="T19" fmla="*/ 2147483647 h 71"/>
                <a:gd name="T20" fmla="*/ 2147483647 w 138"/>
                <a:gd name="T21" fmla="*/ 2147483647 h 71"/>
                <a:gd name="T22" fmla="*/ 2147483647 w 138"/>
                <a:gd name="T23" fmla="*/ 2147483647 h 71"/>
                <a:gd name="T24" fmla="*/ 2147483647 w 138"/>
                <a:gd name="T25" fmla="*/ 2147483647 h 71"/>
                <a:gd name="T26" fmla="*/ 2147483647 w 138"/>
                <a:gd name="T27" fmla="*/ 2147483647 h 71"/>
                <a:gd name="T28" fmla="*/ 2147483647 w 138"/>
                <a:gd name="T29" fmla="*/ 2147483647 h 71"/>
                <a:gd name="T30" fmla="*/ 2147483647 w 138"/>
                <a:gd name="T31" fmla="*/ 2147483647 h 71"/>
                <a:gd name="T32" fmla="*/ 2147483647 w 138"/>
                <a:gd name="T33" fmla="*/ 2147483647 h 71"/>
                <a:gd name="T34" fmla="*/ 2147483647 w 138"/>
                <a:gd name="T35" fmla="*/ 2147483647 h 71"/>
                <a:gd name="T36" fmla="*/ 2147483647 w 138"/>
                <a:gd name="T37" fmla="*/ 2147483647 h 71"/>
                <a:gd name="T38" fmla="*/ 2147483647 w 138"/>
                <a:gd name="T39" fmla="*/ 2147483647 h 71"/>
                <a:gd name="T40" fmla="*/ 2147483647 w 138"/>
                <a:gd name="T41" fmla="*/ 2147483647 h 71"/>
                <a:gd name="T42" fmla="*/ 2147483647 w 138"/>
                <a:gd name="T43" fmla="*/ 2147483647 h 71"/>
                <a:gd name="T44" fmla="*/ 0 w 138"/>
                <a:gd name="T45" fmla="*/ 2147483647 h 71"/>
                <a:gd name="T46" fmla="*/ 2147483647 w 138"/>
                <a:gd name="T47" fmla="*/ 2147483647 h 71"/>
                <a:gd name="T48" fmla="*/ 2147483647 w 138"/>
                <a:gd name="T49" fmla="*/ 2147483647 h 71"/>
                <a:gd name="T50" fmla="*/ 2147483647 w 138"/>
                <a:gd name="T51" fmla="*/ 2147483647 h 71"/>
                <a:gd name="T52" fmla="*/ 2147483647 w 138"/>
                <a:gd name="T53" fmla="*/ 2147483647 h 71"/>
                <a:gd name="T54" fmla="*/ 2147483647 w 138"/>
                <a:gd name="T55" fmla="*/ 2147483647 h 71"/>
                <a:gd name="T56" fmla="*/ 2147483647 w 138"/>
                <a:gd name="T57" fmla="*/ 2147483647 h 71"/>
                <a:gd name="T58" fmla="*/ 2147483647 w 138"/>
                <a:gd name="T59" fmla="*/ 0 h 71"/>
                <a:gd name="T60" fmla="*/ 2147483647 w 138"/>
                <a:gd name="T61" fmla="*/ 2147483647 h 71"/>
                <a:gd name="T62" fmla="*/ 2147483647 w 138"/>
                <a:gd name="T63" fmla="*/ 2147483647 h 71"/>
                <a:gd name="T64" fmla="*/ 2147483647 w 138"/>
                <a:gd name="T65" fmla="*/ 2147483647 h 71"/>
                <a:gd name="T66" fmla="*/ 2147483647 w 138"/>
                <a:gd name="T67" fmla="*/ 2147483647 h 71"/>
                <a:gd name="T68" fmla="*/ 2147483647 w 138"/>
                <a:gd name="T69" fmla="*/ 2147483647 h 71"/>
                <a:gd name="T70" fmla="*/ 2147483647 w 138"/>
                <a:gd name="T71" fmla="*/ 2147483647 h 71"/>
                <a:gd name="T72" fmla="*/ 2147483647 w 138"/>
                <a:gd name="T73" fmla="*/ 2147483647 h 71"/>
                <a:gd name="T74" fmla="*/ 2147483647 w 138"/>
                <a:gd name="T75" fmla="*/ 2147483647 h 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8"/>
                <a:gd name="T115" fmla="*/ 0 h 71"/>
                <a:gd name="T116" fmla="*/ 138 w 138"/>
                <a:gd name="T117" fmla="*/ 71 h 7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8" h="71">
                  <a:moveTo>
                    <a:pt x="138" y="69"/>
                  </a:moveTo>
                  <a:lnTo>
                    <a:pt x="138" y="71"/>
                  </a:lnTo>
                  <a:lnTo>
                    <a:pt x="131" y="68"/>
                  </a:lnTo>
                  <a:lnTo>
                    <a:pt x="124" y="63"/>
                  </a:lnTo>
                  <a:lnTo>
                    <a:pt x="118" y="58"/>
                  </a:lnTo>
                  <a:lnTo>
                    <a:pt x="112" y="54"/>
                  </a:lnTo>
                  <a:lnTo>
                    <a:pt x="105" y="49"/>
                  </a:lnTo>
                  <a:lnTo>
                    <a:pt x="99" y="45"/>
                  </a:lnTo>
                  <a:lnTo>
                    <a:pt x="92" y="41"/>
                  </a:lnTo>
                  <a:lnTo>
                    <a:pt x="85" y="36"/>
                  </a:lnTo>
                  <a:lnTo>
                    <a:pt x="78" y="43"/>
                  </a:lnTo>
                  <a:lnTo>
                    <a:pt x="72" y="51"/>
                  </a:lnTo>
                  <a:lnTo>
                    <a:pt x="68" y="61"/>
                  </a:lnTo>
                  <a:lnTo>
                    <a:pt x="63" y="70"/>
                  </a:lnTo>
                  <a:lnTo>
                    <a:pt x="55" y="68"/>
                  </a:lnTo>
                  <a:lnTo>
                    <a:pt x="48" y="65"/>
                  </a:lnTo>
                  <a:lnTo>
                    <a:pt x="41" y="63"/>
                  </a:lnTo>
                  <a:lnTo>
                    <a:pt x="33" y="59"/>
                  </a:lnTo>
                  <a:lnTo>
                    <a:pt x="26" y="58"/>
                  </a:lnTo>
                  <a:lnTo>
                    <a:pt x="19" y="57"/>
                  </a:lnTo>
                  <a:lnTo>
                    <a:pt x="11" y="56"/>
                  </a:lnTo>
                  <a:lnTo>
                    <a:pt x="3" y="57"/>
                  </a:lnTo>
                  <a:lnTo>
                    <a:pt x="0" y="53"/>
                  </a:lnTo>
                  <a:lnTo>
                    <a:pt x="2" y="47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3" y="25"/>
                  </a:lnTo>
                  <a:lnTo>
                    <a:pt x="17" y="13"/>
                  </a:lnTo>
                  <a:lnTo>
                    <a:pt x="23" y="5"/>
                  </a:lnTo>
                  <a:lnTo>
                    <a:pt x="33" y="0"/>
                  </a:lnTo>
                  <a:lnTo>
                    <a:pt x="51" y="1"/>
                  </a:lnTo>
                  <a:lnTo>
                    <a:pt x="67" y="5"/>
                  </a:lnTo>
                  <a:lnTo>
                    <a:pt x="82" y="12"/>
                  </a:lnTo>
                  <a:lnTo>
                    <a:pt x="95" y="20"/>
                  </a:lnTo>
                  <a:lnTo>
                    <a:pt x="108" y="31"/>
                  </a:lnTo>
                  <a:lnTo>
                    <a:pt x="120" y="42"/>
                  </a:lnTo>
                  <a:lnTo>
                    <a:pt x="129" y="55"/>
                  </a:lnTo>
                  <a:lnTo>
                    <a:pt x="138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899A6AD7-229A-994D-8FA3-80AD9BDE8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5345113"/>
              <a:ext cx="125412" cy="63500"/>
            </a:xfrm>
            <a:custGeom>
              <a:avLst/>
              <a:gdLst>
                <a:gd name="T0" fmla="*/ 2147483647 w 156"/>
                <a:gd name="T1" fmla="*/ 2147483647 h 82"/>
                <a:gd name="T2" fmla="*/ 2147483647 w 156"/>
                <a:gd name="T3" fmla="*/ 2147483647 h 82"/>
                <a:gd name="T4" fmla="*/ 2147483647 w 156"/>
                <a:gd name="T5" fmla="*/ 2147483647 h 82"/>
                <a:gd name="T6" fmla="*/ 2147483647 w 156"/>
                <a:gd name="T7" fmla="*/ 2147483647 h 82"/>
                <a:gd name="T8" fmla="*/ 2147483647 w 156"/>
                <a:gd name="T9" fmla="*/ 2147483647 h 82"/>
                <a:gd name="T10" fmla="*/ 2147483647 w 156"/>
                <a:gd name="T11" fmla="*/ 2147483647 h 82"/>
                <a:gd name="T12" fmla="*/ 2147483647 w 156"/>
                <a:gd name="T13" fmla="*/ 2147483647 h 82"/>
                <a:gd name="T14" fmla="*/ 2147483647 w 156"/>
                <a:gd name="T15" fmla="*/ 2147483647 h 82"/>
                <a:gd name="T16" fmla="*/ 2147483647 w 156"/>
                <a:gd name="T17" fmla="*/ 2147483647 h 82"/>
                <a:gd name="T18" fmla="*/ 2147483647 w 156"/>
                <a:gd name="T19" fmla="*/ 2147483647 h 82"/>
                <a:gd name="T20" fmla="*/ 2147483647 w 156"/>
                <a:gd name="T21" fmla="*/ 2147483647 h 82"/>
                <a:gd name="T22" fmla="*/ 2147483647 w 156"/>
                <a:gd name="T23" fmla="*/ 2147483647 h 82"/>
                <a:gd name="T24" fmla="*/ 2147483647 w 156"/>
                <a:gd name="T25" fmla="*/ 2147483647 h 82"/>
                <a:gd name="T26" fmla="*/ 2147483647 w 156"/>
                <a:gd name="T27" fmla="*/ 2147483647 h 82"/>
                <a:gd name="T28" fmla="*/ 2147483647 w 156"/>
                <a:gd name="T29" fmla="*/ 2147483647 h 82"/>
                <a:gd name="T30" fmla="*/ 2147483647 w 156"/>
                <a:gd name="T31" fmla="*/ 2147483647 h 82"/>
                <a:gd name="T32" fmla="*/ 2147483647 w 156"/>
                <a:gd name="T33" fmla="*/ 2147483647 h 82"/>
                <a:gd name="T34" fmla="*/ 2147483647 w 156"/>
                <a:gd name="T35" fmla="*/ 2147483647 h 82"/>
                <a:gd name="T36" fmla="*/ 2147483647 w 156"/>
                <a:gd name="T37" fmla="*/ 2147483647 h 82"/>
                <a:gd name="T38" fmla="*/ 2147483647 w 156"/>
                <a:gd name="T39" fmla="*/ 2147483647 h 82"/>
                <a:gd name="T40" fmla="*/ 2147483647 w 156"/>
                <a:gd name="T41" fmla="*/ 2147483647 h 82"/>
                <a:gd name="T42" fmla="*/ 2147483647 w 156"/>
                <a:gd name="T43" fmla="*/ 2147483647 h 82"/>
                <a:gd name="T44" fmla="*/ 2147483647 w 156"/>
                <a:gd name="T45" fmla="*/ 2147483647 h 82"/>
                <a:gd name="T46" fmla="*/ 2147483647 w 156"/>
                <a:gd name="T47" fmla="*/ 2147483647 h 82"/>
                <a:gd name="T48" fmla="*/ 2147483647 w 156"/>
                <a:gd name="T49" fmla="*/ 0 h 82"/>
                <a:gd name="T50" fmla="*/ 2147483647 w 156"/>
                <a:gd name="T51" fmla="*/ 2147483647 h 82"/>
                <a:gd name="T52" fmla="*/ 2147483647 w 156"/>
                <a:gd name="T53" fmla="*/ 2147483647 h 82"/>
                <a:gd name="T54" fmla="*/ 2147483647 w 156"/>
                <a:gd name="T55" fmla="*/ 2147483647 h 82"/>
                <a:gd name="T56" fmla="*/ 2147483647 w 156"/>
                <a:gd name="T57" fmla="*/ 2147483647 h 82"/>
                <a:gd name="T58" fmla="*/ 2147483647 w 156"/>
                <a:gd name="T59" fmla="*/ 2147483647 h 82"/>
                <a:gd name="T60" fmla="*/ 2147483647 w 156"/>
                <a:gd name="T61" fmla="*/ 2147483647 h 82"/>
                <a:gd name="T62" fmla="*/ 2147483647 w 156"/>
                <a:gd name="T63" fmla="*/ 2147483647 h 82"/>
                <a:gd name="T64" fmla="*/ 2147483647 w 156"/>
                <a:gd name="T65" fmla="*/ 2147483647 h 82"/>
                <a:gd name="T66" fmla="*/ 2147483647 w 156"/>
                <a:gd name="T67" fmla="*/ 2147483647 h 82"/>
                <a:gd name="T68" fmla="*/ 0 w 156"/>
                <a:gd name="T69" fmla="*/ 2147483647 h 82"/>
                <a:gd name="T70" fmla="*/ 2147483647 w 156"/>
                <a:gd name="T71" fmla="*/ 2147483647 h 82"/>
                <a:gd name="T72" fmla="*/ 2147483647 w 156"/>
                <a:gd name="T73" fmla="*/ 2147483647 h 82"/>
                <a:gd name="T74" fmla="*/ 2147483647 w 156"/>
                <a:gd name="T75" fmla="*/ 2147483647 h 82"/>
                <a:gd name="T76" fmla="*/ 2147483647 w 156"/>
                <a:gd name="T77" fmla="*/ 2147483647 h 82"/>
                <a:gd name="T78" fmla="*/ 2147483647 w 156"/>
                <a:gd name="T79" fmla="*/ 2147483647 h 82"/>
                <a:gd name="T80" fmla="*/ 2147483647 w 156"/>
                <a:gd name="T81" fmla="*/ 2147483647 h 82"/>
                <a:gd name="T82" fmla="*/ 2147483647 w 156"/>
                <a:gd name="T83" fmla="*/ 2147483647 h 82"/>
                <a:gd name="T84" fmla="*/ 2147483647 w 156"/>
                <a:gd name="T85" fmla="*/ 2147483647 h 82"/>
                <a:gd name="T86" fmla="*/ 2147483647 w 156"/>
                <a:gd name="T87" fmla="*/ 2147483647 h 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6"/>
                <a:gd name="T133" fmla="*/ 0 h 82"/>
                <a:gd name="T134" fmla="*/ 156 w 156"/>
                <a:gd name="T135" fmla="*/ 82 h 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6" h="82">
                  <a:moveTo>
                    <a:pt x="34" y="65"/>
                  </a:moveTo>
                  <a:lnTo>
                    <a:pt x="36" y="70"/>
                  </a:lnTo>
                  <a:lnTo>
                    <a:pt x="36" y="77"/>
                  </a:lnTo>
                  <a:lnTo>
                    <a:pt x="42" y="80"/>
                  </a:lnTo>
                  <a:lnTo>
                    <a:pt x="49" y="80"/>
                  </a:lnTo>
                  <a:lnTo>
                    <a:pt x="55" y="82"/>
                  </a:lnTo>
                  <a:lnTo>
                    <a:pt x="85" y="69"/>
                  </a:lnTo>
                  <a:lnTo>
                    <a:pt x="94" y="65"/>
                  </a:lnTo>
                  <a:lnTo>
                    <a:pt x="103" y="62"/>
                  </a:lnTo>
                  <a:lnTo>
                    <a:pt x="114" y="62"/>
                  </a:lnTo>
                  <a:lnTo>
                    <a:pt x="123" y="64"/>
                  </a:lnTo>
                  <a:lnTo>
                    <a:pt x="132" y="67"/>
                  </a:lnTo>
                  <a:lnTo>
                    <a:pt x="140" y="70"/>
                  </a:lnTo>
                  <a:lnTo>
                    <a:pt x="148" y="75"/>
                  </a:lnTo>
                  <a:lnTo>
                    <a:pt x="155" y="80"/>
                  </a:lnTo>
                  <a:lnTo>
                    <a:pt x="156" y="76"/>
                  </a:lnTo>
                  <a:lnTo>
                    <a:pt x="149" y="65"/>
                  </a:lnTo>
                  <a:lnTo>
                    <a:pt x="144" y="53"/>
                  </a:lnTo>
                  <a:lnTo>
                    <a:pt x="139" y="41"/>
                  </a:lnTo>
                  <a:lnTo>
                    <a:pt x="134" y="28"/>
                  </a:lnTo>
                  <a:lnTo>
                    <a:pt x="127" y="21"/>
                  </a:lnTo>
                  <a:lnTo>
                    <a:pt x="120" y="12"/>
                  </a:lnTo>
                  <a:lnTo>
                    <a:pt x="112" y="5"/>
                  </a:lnTo>
                  <a:lnTo>
                    <a:pt x="102" y="3"/>
                  </a:lnTo>
                  <a:lnTo>
                    <a:pt x="87" y="0"/>
                  </a:lnTo>
                  <a:lnTo>
                    <a:pt x="73" y="3"/>
                  </a:lnTo>
                  <a:lnTo>
                    <a:pt x="61" y="7"/>
                  </a:lnTo>
                  <a:lnTo>
                    <a:pt x="49" y="14"/>
                  </a:lnTo>
                  <a:lnTo>
                    <a:pt x="39" y="23"/>
                  </a:lnTo>
                  <a:lnTo>
                    <a:pt x="28" y="34"/>
                  </a:lnTo>
                  <a:lnTo>
                    <a:pt x="20" y="44"/>
                  </a:lnTo>
                  <a:lnTo>
                    <a:pt x="12" y="54"/>
                  </a:lnTo>
                  <a:lnTo>
                    <a:pt x="8" y="60"/>
                  </a:lnTo>
                  <a:lnTo>
                    <a:pt x="3" y="67"/>
                  </a:lnTo>
                  <a:lnTo>
                    <a:pt x="0" y="74"/>
                  </a:lnTo>
                  <a:lnTo>
                    <a:pt x="1" y="81"/>
                  </a:lnTo>
                  <a:lnTo>
                    <a:pt x="10" y="80"/>
                  </a:lnTo>
                  <a:lnTo>
                    <a:pt x="19" y="75"/>
                  </a:lnTo>
                  <a:lnTo>
                    <a:pt x="27" y="69"/>
                  </a:lnTo>
                  <a:lnTo>
                    <a:pt x="34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2" name="Oval 47">
              <a:extLst>
                <a:ext uri="{FF2B5EF4-FFF2-40B4-BE49-F238E27FC236}">
                  <a16:creationId xmlns:a16="http://schemas.microsoft.com/office/drawing/2014/main" id="{53489191-6BDF-0E4D-8A42-70E8541D5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288" y="5408613"/>
              <a:ext cx="1587" cy="15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>
                <a:latin typeface="Calibri" panose="020F0502020204030204" pitchFamily="34" charset="0"/>
              </a:endParaRPr>
            </a:p>
          </p:txBody>
        </p:sp>
        <p:sp>
          <p:nvSpPr>
            <p:cNvPr id="43" name="Freeform 48">
              <a:extLst>
                <a:ext uri="{FF2B5EF4-FFF2-40B4-BE49-F238E27FC236}">
                  <a16:creationId xmlns:a16="http://schemas.microsoft.com/office/drawing/2014/main" id="{0307FEAE-6D17-9B43-8E06-92D52BB85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4802188"/>
              <a:ext cx="36512" cy="73025"/>
            </a:xfrm>
            <a:custGeom>
              <a:avLst/>
              <a:gdLst>
                <a:gd name="T0" fmla="*/ 2147483647 w 46"/>
                <a:gd name="T1" fmla="*/ 2147483647 h 93"/>
                <a:gd name="T2" fmla="*/ 0 w 46"/>
                <a:gd name="T3" fmla="*/ 0 h 93"/>
                <a:gd name="T4" fmla="*/ 2147483647 w 46"/>
                <a:gd name="T5" fmla="*/ 2147483647 h 93"/>
                <a:gd name="T6" fmla="*/ 2147483647 w 46"/>
                <a:gd name="T7" fmla="*/ 2147483647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46" y="74"/>
                  </a:moveTo>
                  <a:lnTo>
                    <a:pt x="0" y="0"/>
                  </a:lnTo>
                  <a:lnTo>
                    <a:pt x="12" y="93"/>
                  </a:lnTo>
                  <a:lnTo>
                    <a:pt x="46" y="74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4" name="Freeform 49">
              <a:extLst>
                <a:ext uri="{FF2B5EF4-FFF2-40B4-BE49-F238E27FC236}">
                  <a16:creationId xmlns:a16="http://schemas.microsoft.com/office/drawing/2014/main" id="{57CB6498-D183-7B48-90A3-CAC0C24FA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5" y="4856163"/>
              <a:ext cx="58737" cy="44450"/>
            </a:xfrm>
            <a:custGeom>
              <a:avLst/>
              <a:gdLst>
                <a:gd name="T0" fmla="*/ 2147483647 w 73"/>
                <a:gd name="T1" fmla="*/ 2147483647 h 57"/>
                <a:gd name="T2" fmla="*/ 2147483647 w 73"/>
                <a:gd name="T3" fmla="*/ 2147483647 h 57"/>
                <a:gd name="T4" fmla="*/ 2147483647 w 73"/>
                <a:gd name="T5" fmla="*/ 2147483647 h 57"/>
                <a:gd name="T6" fmla="*/ 2147483647 w 73"/>
                <a:gd name="T7" fmla="*/ 2147483647 h 57"/>
                <a:gd name="T8" fmla="*/ 2147483647 w 73"/>
                <a:gd name="T9" fmla="*/ 2147483647 h 57"/>
                <a:gd name="T10" fmla="*/ 2147483647 w 73"/>
                <a:gd name="T11" fmla="*/ 2147483647 h 57"/>
                <a:gd name="T12" fmla="*/ 2147483647 w 73"/>
                <a:gd name="T13" fmla="*/ 2147483647 h 57"/>
                <a:gd name="T14" fmla="*/ 2147483647 w 73"/>
                <a:gd name="T15" fmla="*/ 2147483647 h 57"/>
                <a:gd name="T16" fmla="*/ 2147483647 w 73"/>
                <a:gd name="T17" fmla="*/ 2147483647 h 57"/>
                <a:gd name="T18" fmla="*/ 2147483647 w 73"/>
                <a:gd name="T19" fmla="*/ 2147483647 h 57"/>
                <a:gd name="T20" fmla="*/ 2147483647 w 73"/>
                <a:gd name="T21" fmla="*/ 2147483647 h 57"/>
                <a:gd name="T22" fmla="*/ 2147483647 w 73"/>
                <a:gd name="T23" fmla="*/ 2147483647 h 57"/>
                <a:gd name="T24" fmla="*/ 0 w 73"/>
                <a:gd name="T25" fmla="*/ 2147483647 h 57"/>
                <a:gd name="T26" fmla="*/ 0 w 73"/>
                <a:gd name="T27" fmla="*/ 2147483647 h 57"/>
                <a:gd name="T28" fmla="*/ 2147483647 w 73"/>
                <a:gd name="T29" fmla="*/ 2147483647 h 57"/>
                <a:gd name="T30" fmla="*/ 2147483647 w 73"/>
                <a:gd name="T31" fmla="*/ 2147483647 h 57"/>
                <a:gd name="T32" fmla="*/ 2147483647 w 73"/>
                <a:gd name="T33" fmla="*/ 2147483647 h 57"/>
                <a:gd name="T34" fmla="*/ 2147483647 w 73"/>
                <a:gd name="T35" fmla="*/ 2147483647 h 57"/>
                <a:gd name="T36" fmla="*/ 2147483647 w 73"/>
                <a:gd name="T37" fmla="*/ 2147483647 h 57"/>
                <a:gd name="T38" fmla="*/ 2147483647 w 73"/>
                <a:gd name="T39" fmla="*/ 2147483647 h 57"/>
                <a:gd name="T40" fmla="*/ 2147483647 w 73"/>
                <a:gd name="T41" fmla="*/ 0 h 57"/>
                <a:gd name="T42" fmla="*/ 2147483647 w 73"/>
                <a:gd name="T43" fmla="*/ 2147483647 h 57"/>
                <a:gd name="T44" fmla="*/ 2147483647 w 73"/>
                <a:gd name="T45" fmla="*/ 0 h 57"/>
                <a:gd name="T46" fmla="*/ 2147483647 w 73"/>
                <a:gd name="T47" fmla="*/ 0 h 57"/>
                <a:gd name="T48" fmla="*/ 2147483647 w 73"/>
                <a:gd name="T49" fmla="*/ 214748364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3"/>
                <a:gd name="T76" fmla="*/ 0 h 57"/>
                <a:gd name="T77" fmla="*/ 73 w 73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3" h="57">
                  <a:moveTo>
                    <a:pt x="73" y="5"/>
                  </a:moveTo>
                  <a:lnTo>
                    <a:pt x="69" y="13"/>
                  </a:lnTo>
                  <a:lnTo>
                    <a:pt x="61" y="19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42" y="37"/>
                  </a:lnTo>
                  <a:lnTo>
                    <a:pt x="38" y="45"/>
                  </a:lnTo>
                  <a:lnTo>
                    <a:pt x="32" y="53"/>
                  </a:lnTo>
                  <a:lnTo>
                    <a:pt x="23" y="57"/>
                  </a:lnTo>
                  <a:lnTo>
                    <a:pt x="16" y="52"/>
                  </a:lnTo>
                  <a:lnTo>
                    <a:pt x="10" y="46"/>
                  </a:lnTo>
                  <a:lnTo>
                    <a:pt x="5" y="41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3" y="20"/>
                  </a:lnTo>
                  <a:lnTo>
                    <a:pt x="8" y="15"/>
                  </a:lnTo>
                  <a:lnTo>
                    <a:pt x="16" y="12"/>
                  </a:lnTo>
                  <a:lnTo>
                    <a:pt x="24" y="10"/>
                  </a:lnTo>
                  <a:lnTo>
                    <a:pt x="32" y="7"/>
                  </a:lnTo>
                  <a:lnTo>
                    <a:pt x="39" y="4"/>
                  </a:lnTo>
                  <a:lnTo>
                    <a:pt x="46" y="0"/>
                  </a:lnTo>
                  <a:lnTo>
                    <a:pt x="54" y="2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5" name="Freeform 50">
              <a:extLst>
                <a:ext uri="{FF2B5EF4-FFF2-40B4-BE49-F238E27FC236}">
                  <a16:creationId xmlns:a16="http://schemas.microsoft.com/office/drawing/2014/main" id="{DB68B3C6-C91B-E94B-A72B-38B7501A3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4413" y="4718050"/>
              <a:ext cx="47625" cy="34925"/>
            </a:xfrm>
            <a:custGeom>
              <a:avLst/>
              <a:gdLst>
                <a:gd name="T0" fmla="*/ 2147483647 w 61"/>
                <a:gd name="T1" fmla="*/ 2147483647 h 42"/>
                <a:gd name="T2" fmla="*/ 0 w 61"/>
                <a:gd name="T3" fmla="*/ 2147483647 h 42"/>
                <a:gd name="T4" fmla="*/ 2147483647 w 61"/>
                <a:gd name="T5" fmla="*/ 2147483647 h 42"/>
                <a:gd name="T6" fmla="*/ 2147483647 w 61"/>
                <a:gd name="T7" fmla="*/ 2147483647 h 42"/>
                <a:gd name="T8" fmla="*/ 2147483647 w 61"/>
                <a:gd name="T9" fmla="*/ 0 h 42"/>
                <a:gd name="T10" fmla="*/ 2147483647 w 61"/>
                <a:gd name="T11" fmla="*/ 2147483647 h 42"/>
                <a:gd name="T12" fmla="*/ 2147483647 w 61"/>
                <a:gd name="T13" fmla="*/ 2147483647 h 42"/>
                <a:gd name="T14" fmla="*/ 2147483647 w 61"/>
                <a:gd name="T15" fmla="*/ 2147483647 h 42"/>
                <a:gd name="T16" fmla="*/ 2147483647 w 61"/>
                <a:gd name="T17" fmla="*/ 2147483647 h 42"/>
                <a:gd name="T18" fmla="*/ 2147483647 w 61"/>
                <a:gd name="T19" fmla="*/ 2147483647 h 42"/>
                <a:gd name="T20" fmla="*/ 2147483647 w 61"/>
                <a:gd name="T21" fmla="*/ 2147483647 h 42"/>
                <a:gd name="T22" fmla="*/ 2147483647 w 61"/>
                <a:gd name="T23" fmla="*/ 2147483647 h 42"/>
                <a:gd name="T24" fmla="*/ 2147483647 w 61"/>
                <a:gd name="T25" fmla="*/ 2147483647 h 42"/>
                <a:gd name="T26" fmla="*/ 2147483647 w 61"/>
                <a:gd name="T27" fmla="*/ 2147483647 h 42"/>
                <a:gd name="T28" fmla="*/ 2147483647 w 61"/>
                <a:gd name="T29" fmla="*/ 2147483647 h 42"/>
                <a:gd name="T30" fmla="*/ 2147483647 w 61"/>
                <a:gd name="T31" fmla="*/ 2147483647 h 42"/>
                <a:gd name="T32" fmla="*/ 2147483647 w 61"/>
                <a:gd name="T33" fmla="*/ 2147483647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42"/>
                <a:gd name="T53" fmla="*/ 61 w 61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42">
                  <a:moveTo>
                    <a:pt x="4" y="42"/>
                  </a:moveTo>
                  <a:lnTo>
                    <a:pt x="0" y="9"/>
                  </a:lnTo>
                  <a:lnTo>
                    <a:pt x="2" y="7"/>
                  </a:lnTo>
                  <a:lnTo>
                    <a:pt x="7" y="2"/>
                  </a:lnTo>
                  <a:lnTo>
                    <a:pt x="13" y="0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32" y="8"/>
                  </a:lnTo>
                  <a:lnTo>
                    <a:pt x="38" y="11"/>
                  </a:lnTo>
                  <a:lnTo>
                    <a:pt x="45" y="16"/>
                  </a:lnTo>
                  <a:lnTo>
                    <a:pt x="52" y="19"/>
                  </a:lnTo>
                  <a:lnTo>
                    <a:pt x="57" y="23"/>
                  </a:lnTo>
                  <a:lnTo>
                    <a:pt x="60" y="24"/>
                  </a:lnTo>
                  <a:lnTo>
                    <a:pt x="61" y="25"/>
                  </a:lnTo>
                  <a:lnTo>
                    <a:pt x="55" y="29"/>
                  </a:lnTo>
                  <a:lnTo>
                    <a:pt x="21" y="33"/>
                  </a:lnTo>
                  <a:lnTo>
                    <a:pt x="4" y="42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6" name="Freeform 51">
              <a:extLst>
                <a:ext uri="{FF2B5EF4-FFF2-40B4-BE49-F238E27FC236}">
                  <a16:creationId xmlns:a16="http://schemas.microsoft.com/office/drawing/2014/main" id="{2480905F-B900-C64D-B27C-EAA1CBF57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0" y="4730750"/>
              <a:ext cx="55562" cy="80963"/>
            </a:xfrm>
            <a:custGeom>
              <a:avLst/>
              <a:gdLst>
                <a:gd name="T0" fmla="*/ 2147483647 w 70"/>
                <a:gd name="T1" fmla="*/ 2147483647 h 101"/>
                <a:gd name="T2" fmla="*/ 2147483647 w 70"/>
                <a:gd name="T3" fmla="*/ 2147483647 h 101"/>
                <a:gd name="T4" fmla="*/ 2147483647 w 70"/>
                <a:gd name="T5" fmla="*/ 2147483647 h 101"/>
                <a:gd name="T6" fmla="*/ 2147483647 w 70"/>
                <a:gd name="T7" fmla="*/ 2147483647 h 101"/>
                <a:gd name="T8" fmla="*/ 2147483647 w 70"/>
                <a:gd name="T9" fmla="*/ 2147483647 h 101"/>
                <a:gd name="T10" fmla="*/ 2147483647 w 70"/>
                <a:gd name="T11" fmla="*/ 2147483647 h 101"/>
                <a:gd name="T12" fmla="*/ 2147483647 w 70"/>
                <a:gd name="T13" fmla="*/ 2147483647 h 101"/>
                <a:gd name="T14" fmla="*/ 2147483647 w 70"/>
                <a:gd name="T15" fmla="*/ 2147483647 h 101"/>
                <a:gd name="T16" fmla="*/ 2147483647 w 70"/>
                <a:gd name="T17" fmla="*/ 2147483647 h 101"/>
                <a:gd name="T18" fmla="*/ 2147483647 w 70"/>
                <a:gd name="T19" fmla="*/ 2147483647 h 101"/>
                <a:gd name="T20" fmla="*/ 2147483647 w 70"/>
                <a:gd name="T21" fmla="*/ 2147483647 h 101"/>
                <a:gd name="T22" fmla="*/ 2147483647 w 70"/>
                <a:gd name="T23" fmla="*/ 2147483647 h 101"/>
                <a:gd name="T24" fmla="*/ 2147483647 w 70"/>
                <a:gd name="T25" fmla="*/ 2147483647 h 101"/>
                <a:gd name="T26" fmla="*/ 2147483647 w 70"/>
                <a:gd name="T27" fmla="*/ 2147483647 h 101"/>
                <a:gd name="T28" fmla="*/ 2147483647 w 70"/>
                <a:gd name="T29" fmla="*/ 2147483647 h 101"/>
                <a:gd name="T30" fmla="*/ 2147483647 w 70"/>
                <a:gd name="T31" fmla="*/ 2147483647 h 101"/>
                <a:gd name="T32" fmla="*/ 2147483647 w 70"/>
                <a:gd name="T33" fmla="*/ 2147483647 h 101"/>
                <a:gd name="T34" fmla="*/ 2147483647 w 70"/>
                <a:gd name="T35" fmla="*/ 2147483647 h 101"/>
                <a:gd name="T36" fmla="*/ 2147483647 w 70"/>
                <a:gd name="T37" fmla="*/ 2147483647 h 101"/>
                <a:gd name="T38" fmla="*/ 2147483647 w 70"/>
                <a:gd name="T39" fmla="*/ 2147483647 h 101"/>
                <a:gd name="T40" fmla="*/ 2147483647 w 70"/>
                <a:gd name="T41" fmla="*/ 2147483647 h 101"/>
                <a:gd name="T42" fmla="*/ 2147483647 w 70"/>
                <a:gd name="T43" fmla="*/ 2147483647 h 101"/>
                <a:gd name="T44" fmla="*/ 2147483647 w 70"/>
                <a:gd name="T45" fmla="*/ 2147483647 h 101"/>
                <a:gd name="T46" fmla="*/ 2147483647 w 70"/>
                <a:gd name="T47" fmla="*/ 2147483647 h 101"/>
                <a:gd name="T48" fmla="*/ 2147483647 w 70"/>
                <a:gd name="T49" fmla="*/ 2147483647 h 101"/>
                <a:gd name="T50" fmla="*/ 2147483647 w 70"/>
                <a:gd name="T51" fmla="*/ 2147483647 h 101"/>
                <a:gd name="T52" fmla="*/ 2147483647 w 70"/>
                <a:gd name="T53" fmla="*/ 2147483647 h 101"/>
                <a:gd name="T54" fmla="*/ 2147483647 w 70"/>
                <a:gd name="T55" fmla="*/ 2147483647 h 101"/>
                <a:gd name="T56" fmla="*/ 2147483647 w 70"/>
                <a:gd name="T57" fmla="*/ 2147483647 h 101"/>
                <a:gd name="T58" fmla="*/ 2147483647 w 70"/>
                <a:gd name="T59" fmla="*/ 2147483647 h 101"/>
                <a:gd name="T60" fmla="*/ 2147483647 w 70"/>
                <a:gd name="T61" fmla="*/ 2147483647 h 101"/>
                <a:gd name="T62" fmla="*/ 2147483647 w 70"/>
                <a:gd name="T63" fmla="*/ 2147483647 h 101"/>
                <a:gd name="T64" fmla="*/ 2147483647 w 70"/>
                <a:gd name="T65" fmla="*/ 2147483647 h 101"/>
                <a:gd name="T66" fmla="*/ 2147483647 w 70"/>
                <a:gd name="T67" fmla="*/ 2147483647 h 101"/>
                <a:gd name="T68" fmla="*/ 2147483647 w 70"/>
                <a:gd name="T69" fmla="*/ 2147483647 h 101"/>
                <a:gd name="T70" fmla="*/ 2147483647 w 70"/>
                <a:gd name="T71" fmla="*/ 2147483647 h 101"/>
                <a:gd name="T72" fmla="*/ 2147483647 w 70"/>
                <a:gd name="T73" fmla="*/ 2147483647 h 101"/>
                <a:gd name="T74" fmla="*/ 2147483647 w 70"/>
                <a:gd name="T75" fmla="*/ 2147483647 h 101"/>
                <a:gd name="T76" fmla="*/ 2147483647 w 70"/>
                <a:gd name="T77" fmla="*/ 2147483647 h 101"/>
                <a:gd name="T78" fmla="*/ 2147483647 w 70"/>
                <a:gd name="T79" fmla="*/ 2147483647 h 101"/>
                <a:gd name="T80" fmla="*/ 2147483647 w 70"/>
                <a:gd name="T81" fmla="*/ 2147483647 h 101"/>
                <a:gd name="T82" fmla="*/ 2147483647 w 70"/>
                <a:gd name="T83" fmla="*/ 2147483647 h 101"/>
                <a:gd name="T84" fmla="*/ 2147483647 w 70"/>
                <a:gd name="T85" fmla="*/ 2147483647 h 101"/>
                <a:gd name="T86" fmla="*/ 2147483647 w 70"/>
                <a:gd name="T87" fmla="*/ 2147483647 h 101"/>
                <a:gd name="T88" fmla="*/ 2147483647 w 70"/>
                <a:gd name="T89" fmla="*/ 2147483647 h 101"/>
                <a:gd name="T90" fmla="*/ 2147483647 w 70"/>
                <a:gd name="T91" fmla="*/ 2147483647 h 101"/>
                <a:gd name="T92" fmla="*/ 0 w 70"/>
                <a:gd name="T93" fmla="*/ 2147483647 h 101"/>
                <a:gd name="T94" fmla="*/ 0 w 70"/>
                <a:gd name="T95" fmla="*/ 2147483647 h 101"/>
                <a:gd name="T96" fmla="*/ 2147483647 w 70"/>
                <a:gd name="T97" fmla="*/ 0 h 101"/>
                <a:gd name="T98" fmla="*/ 2147483647 w 70"/>
                <a:gd name="T99" fmla="*/ 2147483647 h 101"/>
                <a:gd name="T100" fmla="*/ 2147483647 w 70"/>
                <a:gd name="T101" fmla="*/ 2147483647 h 101"/>
                <a:gd name="T102" fmla="*/ 2147483647 w 70"/>
                <a:gd name="T103" fmla="*/ 2147483647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"/>
                <a:gd name="T157" fmla="*/ 0 h 101"/>
                <a:gd name="T158" fmla="*/ 70 w 70"/>
                <a:gd name="T159" fmla="*/ 101 h 1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" h="101">
                  <a:moveTo>
                    <a:pt x="12" y="16"/>
                  </a:moveTo>
                  <a:lnTo>
                    <a:pt x="17" y="11"/>
                  </a:lnTo>
                  <a:lnTo>
                    <a:pt x="23" y="9"/>
                  </a:lnTo>
                  <a:lnTo>
                    <a:pt x="28" y="8"/>
                  </a:lnTo>
                  <a:lnTo>
                    <a:pt x="35" y="7"/>
                  </a:lnTo>
                  <a:lnTo>
                    <a:pt x="41" y="8"/>
                  </a:lnTo>
                  <a:lnTo>
                    <a:pt x="48" y="9"/>
                  </a:lnTo>
                  <a:lnTo>
                    <a:pt x="54" y="10"/>
                  </a:lnTo>
                  <a:lnTo>
                    <a:pt x="59" y="13"/>
                  </a:lnTo>
                  <a:lnTo>
                    <a:pt x="63" y="14"/>
                  </a:lnTo>
                  <a:lnTo>
                    <a:pt x="66" y="17"/>
                  </a:lnTo>
                  <a:lnTo>
                    <a:pt x="69" y="21"/>
                  </a:lnTo>
                  <a:lnTo>
                    <a:pt x="70" y="25"/>
                  </a:lnTo>
                  <a:lnTo>
                    <a:pt x="70" y="27"/>
                  </a:lnTo>
                  <a:lnTo>
                    <a:pt x="70" y="31"/>
                  </a:lnTo>
                  <a:lnTo>
                    <a:pt x="67" y="32"/>
                  </a:lnTo>
                  <a:lnTo>
                    <a:pt x="65" y="32"/>
                  </a:lnTo>
                  <a:lnTo>
                    <a:pt x="59" y="30"/>
                  </a:lnTo>
                  <a:lnTo>
                    <a:pt x="55" y="26"/>
                  </a:lnTo>
                  <a:lnTo>
                    <a:pt x="49" y="24"/>
                  </a:lnTo>
                  <a:lnTo>
                    <a:pt x="43" y="24"/>
                  </a:lnTo>
                  <a:lnTo>
                    <a:pt x="40" y="29"/>
                  </a:lnTo>
                  <a:lnTo>
                    <a:pt x="38" y="33"/>
                  </a:lnTo>
                  <a:lnTo>
                    <a:pt x="33" y="37"/>
                  </a:lnTo>
                  <a:lnTo>
                    <a:pt x="28" y="37"/>
                  </a:lnTo>
                  <a:lnTo>
                    <a:pt x="16" y="36"/>
                  </a:lnTo>
                  <a:lnTo>
                    <a:pt x="16" y="41"/>
                  </a:lnTo>
                  <a:lnTo>
                    <a:pt x="24" y="40"/>
                  </a:lnTo>
                  <a:lnTo>
                    <a:pt x="34" y="38"/>
                  </a:lnTo>
                  <a:lnTo>
                    <a:pt x="42" y="39"/>
                  </a:lnTo>
                  <a:lnTo>
                    <a:pt x="48" y="45"/>
                  </a:lnTo>
                  <a:lnTo>
                    <a:pt x="42" y="48"/>
                  </a:lnTo>
                  <a:lnTo>
                    <a:pt x="35" y="49"/>
                  </a:lnTo>
                  <a:lnTo>
                    <a:pt x="27" y="49"/>
                  </a:lnTo>
                  <a:lnTo>
                    <a:pt x="20" y="51"/>
                  </a:lnTo>
                  <a:lnTo>
                    <a:pt x="21" y="62"/>
                  </a:lnTo>
                  <a:lnTo>
                    <a:pt x="23" y="74"/>
                  </a:lnTo>
                  <a:lnTo>
                    <a:pt x="24" y="85"/>
                  </a:lnTo>
                  <a:lnTo>
                    <a:pt x="25" y="97"/>
                  </a:lnTo>
                  <a:lnTo>
                    <a:pt x="27" y="101"/>
                  </a:lnTo>
                  <a:lnTo>
                    <a:pt x="20" y="99"/>
                  </a:lnTo>
                  <a:lnTo>
                    <a:pt x="17" y="92"/>
                  </a:lnTo>
                  <a:lnTo>
                    <a:pt x="13" y="83"/>
                  </a:lnTo>
                  <a:lnTo>
                    <a:pt x="9" y="76"/>
                  </a:lnTo>
                  <a:lnTo>
                    <a:pt x="5" y="57"/>
                  </a:lnTo>
                  <a:lnTo>
                    <a:pt x="2" y="39"/>
                  </a:lnTo>
                  <a:lnTo>
                    <a:pt x="0" y="22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1" y="10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7" name="Freeform 52">
              <a:extLst>
                <a:ext uri="{FF2B5EF4-FFF2-40B4-BE49-F238E27FC236}">
                  <a16:creationId xmlns:a16="http://schemas.microsoft.com/office/drawing/2014/main" id="{43AAB8B9-D286-E043-9504-B323B31E0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600" y="5127625"/>
              <a:ext cx="77787" cy="150813"/>
            </a:xfrm>
            <a:custGeom>
              <a:avLst/>
              <a:gdLst>
                <a:gd name="T0" fmla="*/ 2147483647 w 99"/>
                <a:gd name="T1" fmla="*/ 0 h 190"/>
                <a:gd name="T2" fmla="*/ 2147483647 w 99"/>
                <a:gd name="T3" fmla="*/ 2147483647 h 190"/>
                <a:gd name="T4" fmla="*/ 2147483647 w 99"/>
                <a:gd name="T5" fmla="*/ 2147483647 h 190"/>
                <a:gd name="T6" fmla="*/ 2147483647 w 99"/>
                <a:gd name="T7" fmla="*/ 2147483647 h 190"/>
                <a:gd name="T8" fmla="*/ 2147483647 w 99"/>
                <a:gd name="T9" fmla="*/ 2147483647 h 190"/>
                <a:gd name="T10" fmla="*/ 2147483647 w 99"/>
                <a:gd name="T11" fmla="*/ 2147483647 h 190"/>
                <a:gd name="T12" fmla="*/ 2147483647 w 99"/>
                <a:gd name="T13" fmla="*/ 2147483647 h 190"/>
                <a:gd name="T14" fmla="*/ 2147483647 w 99"/>
                <a:gd name="T15" fmla="*/ 2147483647 h 190"/>
                <a:gd name="T16" fmla="*/ 2147483647 w 99"/>
                <a:gd name="T17" fmla="*/ 2147483647 h 190"/>
                <a:gd name="T18" fmla="*/ 2147483647 w 99"/>
                <a:gd name="T19" fmla="*/ 2147483647 h 190"/>
                <a:gd name="T20" fmla="*/ 2147483647 w 99"/>
                <a:gd name="T21" fmla="*/ 2147483647 h 190"/>
                <a:gd name="T22" fmla="*/ 0 w 99"/>
                <a:gd name="T23" fmla="*/ 2147483647 h 190"/>
                <a:gd name="T24" fmla="*/ 2147483647 w 99"/>
                <a:gd name="T25" fmla="*/ 2147483647 h 190"/>
                <a:gd name="T26" fmla="*/ 2147483647 w 99"/>
                <a:gd name="T27" fmla="*/ 2147483647 h 190"/>
                <a:gd name="T28" fmla="*/ 2147483647 w 99"/>
                <a:gd name="T29" fmla="*/ 2147483647 h 190"/>
                <a:gd name="T30" fmla="*/ 2147483647 w 99"/>
                <a:gd name="T31" fmla="*/ 2147483647 h 190"/>
                <a:gd name="T32" fmla="*/ 2147483647 w 99"/>
                <a:gd name="T33" fmla="*/ 2147483647 h 190"/>
                <a:gd name="T34" fmla="*/ 2147483647 w 99"/>
                <a:gd name="T35" fmla="*/ 2147483647 h 190"/>
                <a:gd name="T36" fmla="*/ 2147483647 w 99"/>
                <a:gd name="T37" fmla="*/ 2147483647 h 190"/>
                <a:gd name="T38" fmla="*/ 2147483647 w 99"/>
                <a:gd name="T39" fmla="*/ 2147483647 h 190"/>
                <a:gd name="T40" fmla="*/ 2147483647 w 99"/>
                <a:gd name="T41" fmla="*/ 2147483647 h 190"/>
                <a:gd name="T42" fmla="*/ 2147483647 w 99"/>
                <a:gd name="T43" fmla="*/ 2147483647 h 190"/>
                <a:gd name="T44" fmla="*/ 2147483647 w 99"/>
                <a:gd name="T45" fmla="*/ 2147483647 h 190"/>
                <a:gd name="T46" fmla="*/ 2147483647 w 99"/>
                <a:gd name="T47" fmla="*/ 2147483647 h 190"/>
                <a:gd name="T48" fmla="*/ 2147483647 w 99"/>
                <a:gd name="T49" fmla="*/ 2147483647 h 190"/>
                <a:gd name="T50" fmla="*/ 2147483647 w 99"/>
                <a:gd name="T51" fmla="*/ 2147483647 h 190"/>
                <a:gd name="T52" fmla="*/ 2147483647 w 99"/>
                <a:gd name="T53" fmla="*/ 2147483647 h 190"/>
                <a:gd name="T54" fmla="*/ 2147483647 w 99"/>
                <a:gd name="T55" fmla="*/ 2147483647 h 190"/>
                <a:gd name="T56" fmla="*/ 2147483647 w 99"/>
                <a:gd name="T57" fmla="*/ 2147483647 h 190"/>
                <a:gd name="T58" fmla="*/ 2147483647 w 99"/>
                <a:gd name="T59" fmla="*/ 2147483647 h 190"/>
                <a:gd name="T60" fmla="*/ 2147483647 w 99"/>
                <a:gd name="T61" fmla="*/ 2147483647 h 190"/>
                <a:gd name="T62" fmla="*/ 2147483647 w 99"/>
                <a:gd name="T63" fmla="*/ 2147483647 h 190"/>
                <a:gd name="T64" fmla="*/ 2147483647 w 99"/>
                <a:gd name="T65" fmla="*/ 2147483647 h 190"/>
                <a:gd name="T66" fmla="*/ 2147483647 w 99"/>
                <a:gd name="T67" fmla="*/ 2147483647 h 190"/>
                <a:gd name="T68" fmla="*/ 2147483647 w 99"/>
                <a:gd name="T69" fmla="*/ 2147483647 h 190"/>
                <a:gd name="T70" fmla="*/ 2147483647 w 99"/>
                <a:gd name="T71" fmla="*/ 2147483647 h 190"/>
                <a:gd name="T72" fmla="*/ 2147483647 w 99"/>
                <a:gd name="T73" fmla="*/ 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9"/>
                <a:gd name="T112" fmla="*/ 0 h 190"/>
                <a:gd name="T113" fmla="*/ 99 w 99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9" h="190">
                  <a:moveTo>
                    <a:pt x="99" y="0"/>
                  </a:moveTo>
                  <a:lnTo>
                    <a:pt x="96" y="1"/>
                  </a:lnTo>
                  <a:lnTo>
                    <a:pt x="86" y="5"/>
                  </a:lnTo>
                  <a:lnTo>
                    <a:pt x="74" y="8"/>
                  </a:lnTo>
                  <a:lnTo>
                    <a:pt x="60" y="14"/>
                  </a:lnTo>
                  <a:lnTo>
                    <a:pt x="45" y="20"/>
                  </a:lnTo>
                  <a:lnTo>
                    <a:pt x="32" y="24"/>
                  </a:lnTo>
                  <a:lnTo>
                    <a:pt x="23" y="29"/>
                  </a:lnTo>
                  <a:lnTo>
                    <a:pt x="20" y="33"/>
                  </a:lnTo>
                  <a:lnTo>
                    <a:pt x="15" y="41"/>
                  </a:lnTo>
                  <a:lnTo>
                    <a:pt x="7" y="56"/>
                  </a:lnTo>
                  <a:lnTo>
                    <a:pt x="0" y="77"/>
                  </a:lnTo>
                  <a:lnTo>
                    <a:pt x="1" y="104"/>
                  </a:lnTo>
                  <a:lnTo>
                    <a:pt x="6" y="119"/>
                  </a:lnTo>
                  <a:lnTo>
                    <a:pt x="13" y="136"/>
                  </a:lnTo>
                  <a:lnTo>
                    <a:pt x="21" y="153"/>
                  </a:lnTo>
                  <a:lnTo>
                    <a:pt x="31" y="168"/>
                  </a:lnTo>
                  <a:lnTo>
                    <a:pt x="40" y="181"/>
                  </a:lnTo>
                  <a:lnTo>
                    <a:pt x="51" y="188"/>
                  </a:lnTo>
                  <a:lnTo>
                    <a:pt x="59" y="190"/>
                  </a:lnTo>
                  <a:lnTo>
                    <a:pt x="66" y="184"/>
                  </a:lnTo>
                  <a:lnTo>
                    <a:pt x="74" y="163"/>
                  </a:lnTo>
                  <a:lnTo>
                    <a:pt x="77" y="143"/>
                  </a:lnTo>
                  <a:lnTo>
                    <a:pt x="77" y="128"/>
                  </a:lnTo>
                  <a:lnTo>
                    <a:pt x="77" y="122"/>
                  </a:lnTo>
                  <a:lnTo>
                    <a:pt x="73" y="125"/>
                  </a:lnTo>
                  <a:lnTo>
                    <a:pt x="62" y="126"/>
                  </a:lnTo>
                  <a:lnTo>
                    <a:pt x="54" y="122"/>
                  </a:lnTo>
                  <a:lnTo>
                    <a:pt x="53" y="105"/>
                  </a:lnTo>
                  <a:lnTo>
                    <a:pt x="57" y="91"/>
                  </a:lnTo>
                  <a:lnTo>
                    <a:pt x="62" y="75"/>
                  </a:lnTo>
                  <a:lnTo>
                    <a:pt x="70" y="57"/>
                  </a:lnTo>
                  <a:lnTo>
                    <a:pt x="78" y="41"/>
                  </a:lnTo>
                  <a:lnTo>
                    <a:pt x="86" y="24"/>
                  </a:lnTo>
                  <a:lnTo>
                    <a:pt x="92" y="12"/>
                  </a:lnTo>
                  <a:lnTo>
                    <a:pt x="97" y="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8" name="Freeform 53">
              <a:extLst>
                <a:ext uri="{FF2B5EF4-FFF2-40B4-BE49-F238E27FC236}">
                  <a16:creationId xmlns:a16="http://schemas.microsoft.com/office/drawing/2014/main" id="{97F84817-8A86-2243-9C3C-E0B0F30EA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975" y="5164138"/>
              <a:ext cx="141287" cy="187325"/>
            </a:xfrm>
            <a:custGeom>
              <a:avLst/>
              <a:gdLst>
                <a:gd name="T0" fmla="*/ 0 w 179"/>
                <a:gd name="T1" fmla="*/ 2147483647 h 236"/>
                <a:gd name="T2" fmla="*/ 2147483647 w 179"/>
                <a:gd name="T3" fmla="*/ 2147483647 h 236"/>
                <a:gd name="T4" fmla="*/ 2147483647 w 179"/>
                <a:gd name="T5" fmla="*/ 2147483647 h 236"/>
                <a:gd name="T6" fmla="*/ 2147483647 w 179"/>
                <a:gd name="T7" fmla="*/ 2147483647 h 236"/>
                <a:gd name="T8" fmla="*/ 2147483647 w 179"/>
                <a:gd name="T9" fmla="*/ 2147483647 h 236"/>
                <a:gd name="T10" fmla="*/ 2147483647 w 179"/>
                <a:gd name="T11" fmla="*/ 2147483647 h 236"/>
                <a:gd name="T12" fmla="*/ 2147483647 w 179"/>
                <a:gd name="T13" fmla="*/ 2147483647 h 236"/>
                <a:gd name="T14" fmla="*/ 2147483647 w 179"/>
                <a:gd name="T15" fmla="*/ 2147483647 h 236"/>
                <a:gd name="T16" fmla="*/ 2147483647 w 179"/>
                <a:gd name="T17" fmla="*/ 2147483647 h 236"/>
                <a:gd name="T18" fmla="*/ 2147483647 w 179"/>
                <a:gd name="T19" fmla="*/ 2147483647 h 236"/>
                <a:gd name="T20" fmla="*/ 2147483647 w 179"/>
                <a:gd name="T21" fmla="*/ 2147483647 h 236"/>
                <a:gd name="T22" fmla="*/ 2147483647 w 179"/>
                <a:gd name="T23" fmla="*/ 2147483647 h 236"/>
                <a:gd name="T24" fmla="*/ 2147483647 w 179"/>
                <a:gd name="T25" fmla="*/ 2147483647 h 236"/>
                <a:gd name="T26" fmla="*/ 2147483647 w 179"/>
                <a:gd name="T27" fmla="*/ 2147483647 h 236"/>
                <a:gd name="T28" fmla="*/ 2147483647 w 179"/>
                <a:gd name="T29" fmla="*/ 2147483647 h 236"/>
                <a:gd name="T30" fmla="*/ 2147483647 w 179"/>
                <a:gd name="T31" fmla="*/ 2147483647 h 236"/>
                <a:gd name="T32" fmla="*/ 2147483647 w 179"/>
                <a:gd name="T33" fmla="*/ 2147483647 h 236"/>
                <a:gd name="T34" fmla="*/ 2147483647 w 179"/>
                <a:gd name="T35" fmla="*/ 2147483647 h 236"/>
                <a:gd name="T36" fmla="*/ 2147483647 w 179"/>
                <a:gd name="T37" fmla="*/ 2147483647 h 236"/>
                <a:gd name="T38" fmla="*/ 2147483647 w 179"/>
                <a:gd name="T39" fmla="*/ 2147483647 h 236"/>
                <a:gd name="T40" fmla="*/ 2147483647 w 179"/>
                <a:gd name="T41" fmla="*/ 2147483647 h 236"/>
                <a:gd name="T42" fmla="*/ 2147483647 w 179"/>
                <a:gd name="T43" fmla="*/ 2147483647 h 236"/>
                <a:gd name="T44" fmla="*/ 2147483647 w 179"/>
                <a:gd name="T45" fmla="*/ 2147483647 h 236"/>
                <a:gd name="T46" fmla="*/ 2147483647 w 179"/>
                <a:gd name="T47" fmla="*/ 2147483647 h 236"/>
                <a:gd name="T48" fmla="*/ 2147483647 w 179"/>
                <a:gd name="T49" fmla="*/ 2147483647 h 236"/>
                <a:gd name="T50" fmla="*/ 2147483647 w 179"/>
                <a:gd name="T51" fmla="*/ 2147483647 h 236"/>
                <a:gd name="T52" fmla="*/ 2147483647 w 179"/>
                <a:gd name="T53" fmla="*/ 2147483647 h 236"/>
                <a:gd name="T54" fmla="*/ 2147483647 w 179"/>
                <a:gd name="T55" fmla="*/ 2147483647 h 236"/>
                <a:gd name="T56" fmla="*/ 2147483647 w 179"/>
                <a:gd name="T57" fmla="*/ 2147483647 h 236"/>
                <a:gd name="T58" fmla="*/ 2147483647 w 179"/>
                <a:gd name="T59" fmla="*/ 2147483647 h 236"/>
                <a:gd name="T60" fmla="*/ 2147483647 w 179"/>
                <a:gd name="T61" fmla="*/ 2147483647 h 236"/>
                <a:gd name="T62" fmla="*/ 2147483647 w 179"/>
                <a:gd name="T63" fmla="*/ 2147483647 h 236"/>
                <a:gd name="T64" fmla="*/ 2147483647 w 179"/>
                <a:gd name="T65" fmla="*/ 2147483647 h 236"/>
                <a:gd name="T66" fmla="*/ 2147483647 w 179"/>
                <a:gd name="T67" fmla="*/ 2147483647 h 236"/>
                <a:gd name="T68" fmla="*/ 2147483647 w 179"/>
                <a:gd name="T69" fmla="*/ 0 h 236"/>
                <a:gd name="T70" fmla="*/ 2147483647 w 179"/>
                <a:gd name="T71" fmla="*/ 2147483647 h 236"/>
                <a:gd name="T72" fmla="*/ 2147483647 w 179"/>
                <a:gd name="T73" fmla="*/ 2147483647 h 236"/>
                <a:gd name="T74" fmla="*/ 0 w 179"/>
                <a:gd name="T75" fmla="*/ 2147483647 h 2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9"/>
                <a:gd name="T115" fmla="*/ 0 h 236"/>
                <a:gd name="T116" fmla="*/ 179 w 179"/>
                <a:gd name="T117" fmla="*/ 236 h 2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9" h="236">
                  <a:moveTo>
                    <a:pt x="0" y="14"/>
                  </a:moveTo>
                  <a:lnTo>
                    <a:pt x="22" y="156"/>
                  </a:lnTo>
                  <a:lnTo>
                    <a:pt x="23" y="155"/>
                  </a:lnTo>
                  <a:lnTo>
                    <a:pt x="27" y="150"/>
                  </a:lnTo>
                  <a:lnTo>
                    <a:pt x="34" y="145"/>
                  </a:lnTo>
                  <a:lnTo>
                    <a:pt x="42" y="141"/>
                  </a:lnTo>
                  <a:lnTo>
                    <a:pt x="52" y="138"/>
                  </a:lnTo>
                  <a:lnTo>
                    <a:pt x="65" y="137"/>
                  </a:lnTo>
                  <a:lnTo>
                    <a:pt x="80" y="141"/>
                  </a:lnTo>
                  <a:lnTo>
                    <a:pt x="96" y="150"/>
                  </a:lnTo>
                  <a:lnTo>
                    <a:pt x="113" y="163"/>
                  </a:lnTo>
                  <a:lnTo>
                    <a:pt x="128" y="176"/>
                  </a:lnTo>
                  <a:lnTo>
                    <a:pt x="142" y="190"/>
                  </a:lnTo>
                  <a:lnTo>
                    <a:pt x="155" y="204"/>
                  </a:lnTo>
                  <a:lnTo>
                    <a:pt x="165" y="217"/>
                  </a:lnTo>
                  <a:lnTo>
                    <a:pt x="172" y="227"/>
                  </a:lnTo>
                  <a:lnTo>
                    <a:pt x="178" y="234"/>
                  </a:lnTo>
                  <a:lnTo>
                    <a:pt x="179" y="236"/>
                  </a:lnTo>
                  <a:lnTo>
                    <a:pt x="178" y="233"/>
                  </a:lnTo>
                  <a:lnTo>
                    <a:pt x="174" y="222"/>
                  </a:lnTo>
                  <a:lnTo>
                    <a:pt x="168" y="201"/>
                  </a:lnTo>
                  <a:lnTo>
                    <a:pt x="159" y="164"/>
                  </a:lnTo>
                  <a:lnTo>
                    <a:pt x="152" y="142"/>
                  </a:lnTo>
                  <a:lnTo>
                    <a:pt x="143" y="122"/>
                  </a:lnTo>
                  <a:lnTo>
                    <a:pt x="132" y="103"/>
                  </a:lnTo>
                  <a:lnTo>
                    <a:pt x="118" y="86"/>
                  </a:lnTo>
                  <a:lnTo>
                    <a:pt x="104" y="69"/>
                  </a:lnTo>
                  <a:lnTo>
                    <a:pt x="89" y="54"/>
                  </a:lnTo>
                  <a:lnTo>
                    <a:pt x="74" y="41"/>
                  </a:lnTo>
                  <a:lnTo>
                    <a:pt x="59" y="29"/>
                  </a:lnTo>
                  <a:lnTo>
                    <a:pt x="46" y="19"/>
                  </a:lnTo>
                  <a:lnTo>
                    <a:pt x="36" y="11"/>
                  </a:lnTo>
                  <a:lnTo>
                    <a:pt x="28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5" y="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9" name="Freeform 54">
              <a:extLst>
                <a:ext uri="{FF2B5EF4-FFF2-40B4-BE49-F238E27FC236}">
                  <a16:creationId xmlns:a16="http://schemas.microsoft.com/office/drawing/2014/main" id="{4A8E3F95-031A-B748-AA0E-EC6D5805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400" y="3973513"/>
              <a:ext cx="17462" cy="28575"/>
            </a:xfrm>
            <a:custGeom>
              <a:avLst/>
              <a:gdLst>
                <a:gd name="T0" fmla="*/ 2147483647 w 20"/>
                <a:gd name="T1" fmla="*/ 2147483647 h 37"/>
                <a:gd name="T2" fmla="*/ 2147483647 w 20"/>
                <a:gd name="T3" fmla="*/ 2147483647 h 37"/>
                <a:gd name="T4" fmla="*/ 2147483647 w 20"/>
                <a:gd name="T5" fmla="*/ 2147483647 h 37"/>
                <a:gd name="T6" fmla="*/ 2147483647 w 20"/>
                <a:gd name="T7" fmla="*/ 2147483647 h 37"/>
                <a:gd name="T8" fmla="*/ 2147483647 w 20"/>
                <a:gd name="T9" fmla="*/ 2147483647 h 37"/>
                <a:gd name="T10" fmla="*/ 0 w 20"/>
                <a:gd name="T11" fmla="*/ 2147483647 h 37"/>
                <a:gd name="T12" fmla="*/ 2147483647 w 20"/>
                <a:gd name="T13" fmla="*/ 2147483647 h 37"/>
                <a:gd name="T14" fmla="*/ 2147483647 w 20"/>
                <a:gd name="T15" fmla="*/ 2147483647 h 37"/>
                <a:gd name="T16" fmla="*/ 2147483647 w 20"/>
                <a:gd name="T17" fmla="*/ 2147483647 h 37"/>
                <a:gd name="T18" fmla="*/ 2147483647 w 20"/>
                <a:gd name="T19" fmla="*/ 0 h 37"/>
                <a:gd name="T20" fmla="*/ 2147483647 w 20"/>
                <a:gd name="T21" fmla="*/ 2147483647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37"/>
                <a:gd name="T35" fmla="*/ 20 w 20"/>
                <a:gd name="T36" fmla="*/ 37 h 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37">
                  <a:moveTo>
                    <a:pt x="20" y="7"/>
                  </a:moveTo>
                  <a:lnTo>
                    <a:pt x="18" y="15"/>
                  </a:lnTo>
                  <a:lnTo>
                    <a:pt x="15" y="24"/>
                  </a:lnTo>
                  <a:lnTo>
                    <a:pt x="9" y="30"/>
                  </a:lnTo>
                  <a:lnTo>
                    <a:pt x="4" y="37"/>
                  </a:lnTo>
                  <a:lnTo>
                    <a:pt x="0" y="36"/>
                  </a:lnTo>
                  <a:lnTo>
                    <a:pt x="3" y="26"/>
                  </a:lnTo>
                  <a:lnTo>
                    <a:pt x="7" y="15"/>
                  </a:lnTo>
                  <a:lnTo>
                    <a:pt x="12" y="6"/>
                  </a:lnTo>
                  <a:lnTo>
                    <a:pt x="20" y="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0" name="Freeform 55">
              <a:extLst>
                <a:ext uri="{FF2B5EF4-FFF2-40B4-BE49-F238E27FC236}">
                  <a16:creationId xmlns:a16="http://schemas.microsoft.com/office/drawing/2014/main" id="{FB5708C8-B761-A146-B168-4C976D701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3990975"/>
              <a:ext cx="42862" cy="50800"/>
            </a:xfrm>
            <a:custGeom>
              <a:avLst/>
              <a:gdLst>
                <a:gd name="T0" fmla="*/ 2147483647 w 54"/>
                <a:gd name="T1" fmla="*/ 2147483647 h 63"/>
                <a:gd name="T2" fmla="*/ 2147483647 w 54"/>
                <a:gd name="T3" fmla="*/ 2147483647 h 63"/>
                <a:gd name="T4" fmla="*/ 2147483647 w 54"/>
                <a:gd name="T5" fmla="*/ 2147483647 h 63"/>
                <a:gd name="T6" fmla="*/ 2147483647 w 54"/>
                <a:gd name="T7" fmla="*/ 2147483647 h 63"/>
                <a:gd name="T8" fmla="*/ 2147483647 w 54"/>
                <a:gd name="T9" fmla="*/ 2147483647 h 63"/>
                <a:gd name="T10" fmla="*/ 2147483647 w 54"/>
                <a:gd name="T11" fmla="*/ 2147483647 h 63"/>
                <a:gd name="T12" fmla="*/ 2147483647 w 54"/>
                <a:gd name="T13" fmla="*/ 2147483647 h 63"/>
                <a:gd name="T14" fmla="*/ 2147483647 w 54"/>
                <a:gd name="T15" fmla="*/ 2147483647 h 63"/>
                <a:gd name="T16" fmla="*/ 2147483647 w 54"/>
                <a:gd name="T17" fmla="*/ 2147483647 h 63"/>
                <a:gd name="T18" fmla="*/ 2147483647 w 54"/>
                <a:gd name="T19" fmla="*/ 2147483647 h 63"/>
                <a:gd name="T20" fmla="*/ 2147483647 w 54"/>
                <a:gd name="T21" fmla="*/ 2147483647 h 63"/>
                <a:gd name="T22" fmla="*/ 2147483647 w 54"/>
                <a:gd name="T23" fmla="*/ 2147483647 h 63"/>
                <a:gd name="T24" fmla="*/ 0 w 54"/>
                <a:gd name="T25" fmla="*/ 2147483647 h 63"/>
                <a:gd name="T26" fmla="*/ 2147483647 w 54"/>
                <a:gd name="T27" fmla="*/ 2147483647 h 63"/>
                <a:gd name="T28" fmla="*/ 2147483647 w 54"/>
                <a:gd name="T29" fmla="*/ 2147483647 h 63"/>
                <a:gd name="T30" fmla="*/ 2147483647 w 54"/>
                <a:gd name="T31" fmla="*/ 2147483647 h 63"/>
                <a:gd name="T32" fmla="*/ 2147483647 w 54"/>
                <a:gd name="T33" fmla="*/ 2147483647 h 63"/>
                <a:gd name="T34" fmla="*/ 2147483647 w 54"/>
                <a:gd name="T35" fmla="*/ 2147483647 h 63"/>
                <a:gd name="T36" fmla="*/ 2147483647 w 54"/>
                <a:gd name="T37" fmla="*/ 2147483647 h 63"/>
                <a:gd name="T38" fmla="*/ 2147483647 w 54"/>
                <a:gd name="T39" fmla="*/ 2147483647 h 63"/>
                <a:gd name="T40" fmla="*/ 2147483647 w 54"/>
                <a:gd name="T41" fmla="*/ 0 h 63"/>
                <a:gd name="T42" fmla="*/ 2147483647 w 54"/>
                <a:gd name="T43" fmla="*/ 2147483647 h 63"/>
                <a:gd name="T44" fmla="*/ 2147483647 w 54"/>
                <a:gd name="T45" fmla="*/ 2147483647 h 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4"/>
                <a:gd name="T70" fmla="*/ 0 h 63"/>
                <a:gd name="T71" fmla="*/ 54 w 54"/>
                <a:gd name="T72" fmla="*/ 63 h 6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4" h="63">
                  <a:moveTo>
                    <a:pt x="54" y="23"/>
                  </a:moveTo>
                  <a:lnTo>
                    <a:pt x="48" y="28"/>
                  </a:lnTo>
                  <a:lnTo>
                    <a:pt x="41" y="34"/>
                  </a:lnTo>
                  <a:lnTo>
                    <a:pt x="35" y="39"/>
                  </a:lnTo>
                  <a:lnTo>
                    <a:pt x="29" y="44"/>
                  </a:lnTo>
                  <a:lnTo>
                    <a:pt x="23" y="49"/>
                  </a:lnTo>
                  <a:lnTo>
                    <a:pt x="17" y="54"/>
                  </a:lnTo>
                  <a:lnTo>
                    <a:pt x="10" y="58"/>
                  </a:lnTo>
                  <a:lnTo>
                    <a:pt x="3" y="63"/>
                  </a:lnTo>
                  <a:lnTo>
                    <a:pt x="3" y="62"/>
                  </a:lnTo>
                  <a:lnTo>
                    <a:pt x="2" y="62"/>
                  </a:lnTo>
                  <a:lnTo>
                    <a:pt x="1" y="62"/>
                  </a:lnTo>
                  <a:lnTo>
                    <a:pt x="0" y="61"/>
                  </a:lnTo>
                  <a:lnTo>
                    <a:pt x="3" y="52"/>
                  </a:lnTo>
                  <a:lnTo>
                    <a:pt x="8" y="44"/>
                  </a:lnTo>
                  <a:lnTo>
                    <a:pt x="12" y="36"/>
                  </a:lnTo>
                  <a:lnTo>
                    <a:pt x="18" y="29"/>
                  </a:lnTo>
                  <a:lnTo>
                    <a:pt x="24" y="21"/>
                  </a:lnTo>
                  <a:lnTo>
                    <a:pt x="31" y="14"/>
                  </a:lnTo>
                  <a:lnTo>
                    <a:pt x="36" y="8"/>
                  </a:lnTo>
                  <a:lnTo>
                    <a:pt x="41" y="0"/>
                  </a:lnTo>
                  <a:lnTo>
                    <a:pt x="47" y="1"/>
                  </a:lnTo>
                  <a:lnTo>
                    <a:pt x="54" y="23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1" name="Freeform 56">
              <a:extLst>
                <a:ext uri="{FF2B5EF4-FFF2-40B4-BE49-F238E27FC236}">
                  <a16:creationId xmlns:a16="http://schemas.microsoft.com/office/drawing/2014/main" id="{0C67529D-7F6E-FF46-BD5B-C81EF43E0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275" y="3978275"/>
              <a:ext cx="9525" cy="22225"/>
            </a:xfrm>
            <a:custGeom>
              <a:avLst/>
              <a:gdLst>
                <a:gd name="T0" fmla="*/ 2147483647 w 13"/>
                <a:gd name="T1" fmla="*/ 2147483647 h 29"/>
                <a:gd name="T2" fmla="*/ 2147483647 w 13"/>
                <a:gd name="T3" fmla="*/ 2147483647 h 29"/>
                <a:gd name="T4" fmla="*/ 2147483647 w 13"/>
                <a:gd name="T5" fmla="*/ 2147483647 h 29"/>
                <a:gd name="T6" fmla="*/ 2147483647 w 13"/>
                <a:gd name="T7" fmla="*/ 2147483647 h 29"/>
                <a:gd name="T8" fmla="*/ 2147483647 w 13"/>
                <a:gd name="T9" fmla="*/ 2147483647 h 29"/>
                <a:gd name="T10" fmla="*/ 0 w 13"/>
                <a:gd name="T11" fmla="*/ 2147483647 h 29"/>
                <a:gd name="T12" fmla="*/ 0 w 13"/>
                <a:gd name="T13" fmla="*/ 2147483647 h 29"/>
                <a:gd name="T14" fmla="*/ 2147483647 w 13"/>
                <a:gd name="T15" fmla="*/ 2147483647 h 29"/>
                <a:gd name="T16" fmla="*/ 2147483647 w 13"/>
                <a:gd name="T17" fmla="*/ 0 h 29"/>
                <a:gd name="T18" fmla="*/ 2147483647 w 13"/>
                <a:gd name="T19" fmla="*/ 2147483647 h 29"/>
                <a:gd name="T20" fmla="*/ 2147483647 w 13"/>
                <a:gd name="T21" fmla="*/ 2147483647 h 29"/>
                <a:gd name="T22" fmla="*/ 2147483647 w 13"/>
                <a:gd name="T23" fmla="*/ 2147483647 h 29"/>
                <a:gd name="T24" fmla="*/ 2147483647 w 13"/>
                <a:gd name="T25" fmla="*/ 2147483647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29"/>
                <a:gd name="T41" fmla="*/ 13 w 13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29">
                  <a:moveTo>
                    <a:pt x="13" y="28"/>
                  </a:moveTo>
                  <a:lnTo>
                    <a:pt x="11" y="29"/>
                  </a:lnTo>
                  <a:lnTo>
                    <a:pt x="8" y="29"/>
                  </a:lnTo>
                  <a:lnTo>
                    <a:pt x="6" y="28"/>
                  </a:lnTo>
                  <a:lnTo>
                    <a:pt x="4" y="27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2" y="7"/>
                  </a:lnTo>
                  <a:lnTo>
                    <a:pt x="4" y="0"/>
                  </a:lnTo>
                  <a:lnTo>
                    <a:pt x="11" y="4"/>
                  </a:lnTo>
                  <a:lnTo>
                    <a:pt x="13" y="11"/>
                  </a:lnTo>
                  <a:lnTo>
                    <a:pt x="12" y="20"/>
                  </a:lnTo>
                  <a:lnTo>
                    <a:pt x="13" y="2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2" name="Freeform 57">
              <a:extLst>
                <a:ext uri="{FF2B5EF4-FFF2-40B4-BE49-F238E27FC236}">
                  <a16:creationId xmlns:a16="http://schemas.microsoft.com/office/drawing/2014/main" id="{6C4D912E-72D4-4D42-9C7B-507C1F96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788" y="4027488"/>
              <a:ext cx="282575" cy="420688"/>
            </a:xfrm>
            <a:custGeom>
              <a:avLst/>
              <a:gdLst>
                <a:gd name="T0" fmla="*/ 2147483647 w 357"/>
                <a:gd name="T1" fmla="*/ 2147483647 h 529"/>
                <a:gd name="T2" fmla="*/ 2147483647 w 357"/>
                <a:gd name="T3" fmla="*/ 2147483647 h 529"/>
                <a:gd name="T4" fmla="*/ 2147483647 w 357"/>
                <a:gd name="T5" fmla="*/ 2147483647 h 529"/>
                <a:gd name="T6" fmla="*/ 2147483647 w 357"/>
                <a:gd name="T7" fmla="*/ 2147483647 h 529"/>
                <a:gd name="T8" fmla="*/ 2147483647 w 357"/>
                <a:gd name="T9" fmla="*/ 2147483647 h 529"/>
                <a:gd name="T10" fmla="*/ 2147483647 w 357"/>
                <a:gd name="T11" fmla="*/ 2147483647 h 529"/>
                <a:gd name="T12" fmla="*/ 2147483647 w 357"/>
                <a:gd name="T13" fmla="*/ 2147483647 h 529"/>
                <a:gd name="T14" fmla="*/ 2147483647 w 357"/>
                <a:gd name="T15" fmla="*/ 2147483647 h 529"/>
                <a:gd name="T16" fmla="*/ 2147483647 w 357"/>
                <a:gd name="T17" fmla="*/ 2147483647 h 529"/>
                <a:gd name="T18" fmla="*/ 2147483647 w 357"/>
                <a:gd name="T19" fmla="*/ 2147483647 h 529"/>
                <a:gd name="T20" fmla="*/ 2147483647 w 357"/>
                <a:gd name="T21" fmla="*/ 2147483647 h 529"/>
                <a:gd name="T22" fmla="*/ 2147483647 w 357"/>
                <a:gd name="T23" fmla="*/ 2147483647 h 529"/>
                <a:gd name="T24" fmla="*/ 2147483647 w 357"/>
                <a:gd name="T25" fmla="*/ 2147483647 h 529"/>
                <a:gd name="T26" fmla="*/ 2147483647 w 357"/>
                <a:gd name="T27" fmla="*/ 2147483647 h 529"/>
                <a:gd name="T28" fmla="*/ 2147483647 w 357"/>
                <a:gd name="T29" fmla="*/ 2147483647 h 529"/>
                <a:gd name="T30" fmla="*/ 2147483647 w 357"/>
                <a:gd name="T31" fmla="*/ 0 h 529"/>
                <a:gd name="T32" fmla="*/ 2147483647 w 357"/>
                <a:gd name="T33" fmla="*/ 2147483647 h 529"/>
                <a:gd name="T34" fmla="*/ 2147483647 w 357"/>
                <a:gd name="T35" fmla="*/ 2147483647 h 529"/>
                <a:gd name="T36" fmla="*/ 2147483647 w 357"/>
                <a:gd name="T37" fmla="*/ 2147483647 h 529"/>
                <a:gd name="T38" fmla="*/ 0 w 357"/>
                <a:gd name="T39" fmla="*/ 2147483647 h 529"/>
                <a:gd name="T40" fmla="*/ 2147483647 w 357"/>
                <a:gd name="T41" fmla="*/ 2147483647 h 529"/>
                <a:gd name="T42" fmla="*/ 2147483647 w 357"/>
                <a:gd name="T43" fmla="*/ 2147483647 h 529"/>
                <a:gd name="T44" fmla="*/ 2147483647 w 357"/>
                <a:gd name="T45" fmla="*/ 2147483647 h 529"/>
                <a:gd name="T46" fmla="*/ 2147483647 w 357"/>
                <a:gd name="T47" fmla="*/ 2147483647 h 529"/>
                <a:gd name="T48" fmla="*/ 2147483647 w 357"/>
                <a:gd name="T49" fmla="*/ 2147483647 h 529"/>
                <a:gd name="T50" fmla="*/ 2147483647 w 357"/>
                <a:gd name="T51" fmla="*/ 2147483647 h 529"/>
                <a:gd name="T52" fmla="*/ 2147483647 w 357"/>
                <a:gd name="T53" fmla="*/ 2147483647 h 529"/>
                <a:gd name="T54" fmla="*/ 2147483647 w 357"/>
                <a:gd name="T55" fmla="*/ 2147483647 h 529"/>
                <a:gd name="T56" fmla="*/ 2147483647 w 357"/>
                <a:gd name="T57" fmla="*/ 2147483647 h 529"/>
                <a:gd name="T58" fmla="*/ 2147483647 w 357"/>
                <a:gd name="T59" fmla="*/ 2147483647 h 529"/>
                <a:gd name="T60" fmla="*/ 2147483647 w 357"/>
                <a:gd name="T61" fmla="*/ 2147483647 h 529"/>
                <a:gd name="T62" fmla="*/ 2147483647 w 357"/>
                <a:gd name="T63" fmla="*/ 2147483647 h 529"/>
                <a:gd name="T64" fmla="*/ 2147483647 w 357"/>
                <a:gd name="T65" fmla="*/ 2147483647 h 529"/>
                <a:gd name="T66" fmla="*/ 2147483647 w 357"/>
                <a:gd name="T67" fmla="*/ 2147483647 h 529"/>
                <a:gd name="T68" fmla="*/ 2147483647 w 357"/>
                <a:gd name="T69" fmla="*/ 2147483647 h 529"/>
                <a:gd name="T70" fmla="*/ 2147483647 w 357"/>
                <a:gd name="T71" fmla="*/ 2147483647 h 529"/>
                <a:gd name="T72" fmla="*/ 2147483647 w 357"/>
                <a:gd name="T73" fmla="*/ 2147483647 h 529"/>
                <a:gd name="T74" fmla="*/ 2147483647 w 357"/>
                <a:gd name="T75" fmla="*/ 2147483647 h 529"/>
                <a:gd name="T76" fmla="*/ 2147483647 w 357"/>
                <a:gd name="T77" fmla="*/ 2147483647 h 529"/>
                <a:gd name="T78" fmla="*/ 2147483647 w 357"/>
                <a:gd name="T79" fmla="*/ 2147483647 h 529"/>
                <a:gd name="T80" fmla="*/ 2147483647 w 357"/>
                <a:gd name="T81" fmla="*/ 2147483647 h 529"/>
                <a:gd name="T82" fmla="*/ 2147483647 w 357"/>
                <a:gd name="T83" fmla="*/ 2147483647 h 529"/>
                <a:gd name="T84" fmla="*/ 2147483647 w 357"/>
                <a:gd name="T85" fmla="*/ 2147483647 h 529"/>
                <a:gd name="T86" fmla="*/ 2147483647 w 357"/>
                <a:gd name="T87" fmla="*/ 2147483647 h 529"/>
                <a:gd name="T88" fmla="*/ 2147483647 w 357"/>
                <a:gd name="T89" fmla="*/ 2147483647 h 529"/>
                <a:gd name="T90" fmla="*/ 2147483647 w 357"/>
                <a:gd name="T91" fmla="*/ 2147483647 h 529"/>
                <a:gd name="T92" fmla="*/ 2147483647 w 357"/>
                <a:gd name="T93" fmla="*/ 2147483647 h 529"/>
                <a:gd name="T94" fmla="*/ 2147483647 w 357"/>
                <a:gd name="T95" fmla="*/ 2147483647 h 529"/>
                <a:gd name="T96" fmla="*/ 2147483647 w 357"/>
                <a:gd name="T97" fmla="*/ 2147483647 h 529"/>
                <a:gd name="T98" fmla="*/ 2147483647 w 357"/>
                <a:gd name="T99" fmla="*/ 2147483647 h 529"/>
                <a:gd name="T100" fmla="*/ 2147483647 w 357"/>
                <a:gd name="T101" fmla="*/ 2147483647 h 529"/>
                <a:gd name="T102" fmla="*/ 2147483647 w 357"/>
                <a:gd name="T103" fmla="*/ 2147483647 h 5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57"/>
                <a:gd name="T157" fmla="*/ 0 h 529"/>
                <a:gd name="T158" fmla="*/ 357 w 357"/>
                <a:gd name="T159" fmla="*/ 529 h 5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57" h="529">
                  <a:moveTo>
                    <a:pt x="311" y="383"/>
                  </a:moveTo>
                  <a:lnTo>
                    <a:pt x="310" y="381"/>
                  </a:lnTo>
                  <a:lnTo>
                    <a:pt x="309" y="378"/>
                  </a:lnTo>
                  <a:lnTo>
                    <a:pt x="306" y="377"/>
                  </a:lnTo>
                  <a:lnTo>
                    <a:pt x="303" y="376"/>
                  </a:lnTo>
                  <a:lnTo>
                    <a:pt x="304" y="353"/>
                  </a:lnTo>
                  <a:lnTo>
                    <a:pt x="304" y="329"/>
                  </a:lnTo>
                  <a:lnTo>
                    <a:pt x="304" y="305"/>
                  </a:lnTo>
                  <a:lnTo>
                    <a:pt x="308" y="282"/>
                  </a:lnTo>
                  <a:lnTo>
                    <a:pt x="314" y="268"/>
                  </a:lnTo>
                  <a:lnTo>
                    <a:pt x="321" y="255"/>
                  </a:lnTo>
                  <a:lnTo>
                    <a:pt x="328" y="241"/>
                  </a:lnTo>
                  <a:lnTo>
                    <a:pt x="334" y="227"/>
                  </a:lnTo>
                  <a:lnTo>
                    <a:pt x="340" y="215"/>
                  </a:lnTo>
                  <a:lnTo>
                    <a:pt x="346" y="201"/>
                  </a:lnTo>
                  <a:lnTo>
                    <a:pt x="350" y="188"/>
                  </a:lnTo>
                  <a:lnTo>
                    <a:pt x="356" y="175"/>
                  </a:lnTo>
                  <a:lnTo>
                    <a:pt x="357" y="157"/>
                  </a:lnTo>
                  <a:lnTo>
                    <a:pt x="357" y="140"/>
                  </a:lnTo>
                  <a:lnTo>
                    <a:pt x="355" y="123"/>
                  </a:lnTo>
                  <a:lnTo>
                    <a:pt x="352" y="105"/>
                  </a:lnTo>
                  <a:lnTo>
                    <a:pt x="348" y="88"/>
                  </a:lnTo>
                  <a:lnTo>
                    <a:pt x="341" y="73"/>
                  </a:lnTo>
                  <a:lnTo>
                    <a:pt x="332" y="58"/>
                  </a:lnTo>
                  <a:lnTo>
                    <a:pt x="321" y="46"/>
                  </a:lnTo>
                  <a:lnTo>
                    <a:pt x="317" y="42"/>
                  </a:lnTo>
                  <a:lnTo>
                    <a:pt x="309" y="35"/>
                  </a:lnTo>
                  <a:lnTo>
                    <a:pt x="298" y="27"/>
                  </a:lnTo>
                  <a:lnTo>
                    <a:pt x="282" y="18"/>
                  </a:lnTo>
                  <a:lnTo>
                    <a:pt x="260" y="9"/>
                  </a:lnTo>
                  <a:lnTo>
                    <a:pt x="233" y="3"/>
                  </a:lnTo>
                  <a:lnTo>
                    <a:pt x="198" y="0"/>
                  </a:lnTo>
                  <a:lnTo>
                    <a:pt x="156" y="1"/>
                  </a:lnTo>
                  <a:lnTo>
                    <a:pt x="113" y="11"/>
                  </a:lnTo>
                  <a:lnTo>
                    <a:pt x="77" y="32"/>
                  </a:lnTo>
                  <a:lnTo>
                    <a:pt x="50" y="61"/>
                  </a:lnTo>
                  <a:lnTo>
                    <a:pt x="28" y="94"/>
                  </a:lnTo>
                  <a:lnTo>
                    <a:pt x="13" y="127"/>
                  </a:lnTo>
                  <a:lnTo>
                    <a:pt x="4" y="158"/>
                  </a:lnTo>
                  <a:lnTo>
                    <a:pt x="0" y="185"/>
                  </a:lnTo>
                  <a:lnTo>
                    <a:pt x="2" y="201"/>
                  </a:lnTo>
                  <a:lnTo>
                    <a:pt x="5" y="217"/>
                  </a:lnTo>
                  <a:lnTo>
                    <a:pt x="9" y="232"/>
                  </a:lnTo>
                  <a:lnTo>
                    <a:pt x="16" y="247"/>
                  </a:lnTo>
                  <a:lnTo>
                    <a:pt x="24" y="260"/>
                  </a:lnTo>
                  <a:lnTo>
                    <a:pt x="34" y="272"/>
                  </a:lnTo>
                  <a:lnTo>
                    <a:pt x="44" y="284"/>
                  </a:lnTo>
                  <a:lnTo>
                    <a:pt x="55" y="294"/>
                  </a:lnTo>
                  <a:lnTo>
                    <a:pt x="68" y="303"/>
                  </a:lnTo>
                  <a:lnTo>
                    <a:pt x="70" y="305"/>
                  </a:lnTo>
                  <a:lnTo>
                    <a:pt x="75" y="307"/>
                  </a:lnTo>
                  <a:lnTo>
                    <a:pt x="82" y="310"/>
                  </a:lnTo>
                  <a:lnTo>
                    <a:pt x="90" y="315"/>
                  </a:lnTo>
                  <a:lnTo>
                    <a:pt x="99" y="321"/>
                  </a:lnTo>
                  <a:lnTo>
                    <a:pt x="108" y="325"/>
                  </a:lnTo>
                  <a:lnTo>
                    <a:pt x="116" y="331"/>
                  </a:lnTo>
                  <a:lnTo>
                    <a:pt x="122" y="337"/>
                  </a:lnTo>
                  <a:lnTo>
                    <a:pt x="134" y="353"/>
                  </a:lnTo>
                  <a:lnTo>
                    <a:pt x="144" y="375"/>
                  </a:lnTo>
                  <a:lnTo>
                    <a:pt x="152" y="394"/>
                  </a:lnTo>
                  <a:lnTo>
                    <a:pt x="156" y="402"/>
                  </a:lnTo>
                  <a:lnTo>
                    <a:pt x="154" y="404"/>
                  </a:lnTo>
                  <a:lnTo>
                    <a:pt x="152" y="407"/>
                  </a:lnTo>
                  <a:lnTo>
                    <a:pt x="151" y="410"/>
                  </a:lnTo>
                  <a:lnTo>
                    <a:pt x="152" y="415"/>
                  </a:lnTo>
                  <a:lnTo>
                    <a:pt x="154" y="422"/>
                  </a:lnTo>
                  <a:lnTo>
                    <a:pt x="157" y="430"/>
                  </a:lnTo>
                  <a:lnTo>
                    <a:pt x="158" y="438"/>
                  </a:lnTo>
                  <a:lnTo>
                    <a:pt x="159" y="442"/>
                  </a:lnTo>
                  <a:lnTo>
                    <a:pt x="160" y="448"/>
                  </a:lnTo>
                  <a:lnTo>
                    <a:pt x="164" y="465"/>
                  </a:lnTo>
                  <a:lnTo>
                    <a:pt x="168" y="481"/>
                  </a:lnTo>
                  <a:lnTo>
                    <a:pt x="172" y="491"/>
                  </a:lnTo>
                  <a:lnTo>
                    <a:pt x="173" y="496"/>
                  </a:lnTo>
                  <a:lnTo>
                    <a:pt x="172" y="503"/>
                  </a:lnTo>
                  <a:lnTo>
                    <a:pt x="172" y="508"/>
                  </a:lnTo>
                  <a:lnTo>
                    <a:pt x="174" y="514"/>
                  </a:lnTo>
                  <a:lnTo>
                    <a:pt x="179" y="516"/>
                  </a:lnTo>
                  <a:lnTo>
                    <a:pt x="184" y="520"/>
                  </a:lnTo>
                  <a:lnTo>
                    <a:pt x="192" y="523"/>
                  </a:lnTo>
                  <a:lnTo>
                    <a:pt x="203" y="526"/>
                  </a:lnTo>
                  <a:lnTo>
                    <a:pt x="214" y="528"/>
                  </a:lnTo>
                  <a:lnTo>
                    <a:pt x="227" y="529"/>
                  </a:lnTo>
                  <a:lnTo>
                    <a:pt x="241" y="529"/>
                  </a:lnTo>
                  <a:lnTo>
                    <a:pt x="256" y="528"/>
                  </a:lnTo>
                  <a:lnTo>
                    <a:pt x="270" y="524"/>
                  </a:lnTo>
                  <a:lnTo>
                    <a:pt x="281" y="521"/>
                  </a:lnTo>
                  <a:lnTo>
                    <a:pt x="291" y="515"/>
                  </a:lnTo>
                  <a:lnTo>
                    <a:pt x="298" y="511"/>
                  </a:lnTo>
                  <a:lnTo>
                    <a:pt x="304" y="506"/>
                  </a:lnTo>
                  <a:lnTo>
                    <a:pt x="308" y="500"/>
                  </a:lnTo>
                  <a:lnTo>
                    <a:pt x="310" y="497"/>
                  </a:lnTo>
                  <a:lnTo>
                    <a:pt x="311" y="493"/>
                  </a:lnTo>
                  <a:lnTo>
                    <a:pt x="311" y="484"/>
                  </a:lnTo>
                  <a:lnTo>
                    <a:pt x="312" y="469"/>
                  </a:lnTo>
                  <a:lnTo>
                    <a:pt x="313" y="457"/>
                  </a:lnTo>
                  <a:lnTo>
                    <a:pt x="314" y="451"/>
                  </a:lnTo>
                  <a:lnTo>
                    <a:pt x="310" y="448"/>
                  </a:lnTo>
                  <a:lnTo>
                    <a:pt x="311" y="427"/>
                  </a:lnTo>
                  <a:lnTo>
                    <a:pt x="305" y="421"/>
                  </a:lnTo>
                  <a:lnTo>
                    <a:pt x="306" y="416"/>
                  </a:lnTo>
                  <a:lnTo>
                    <a:pt x="310" y="406"/>
                  </a:lnTo>
                  <a:lnTo>
                    <a:pt x="311" y="393"/>
                  </a:lnTo>
                  <a:lnTo>
                    <a:pt x="311" y="3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3" name="Freeform 58">
              <a:extLst>
                <a:ext uri="{FF2B5EF4-FFF2-40B4-BE49-F238E27FC236}">
                  <a16:creationId xmlns:a16="http://schemas.microsoft.com/office/drawing/2014/main" id="{071ABBED-F71D-B942-9F9D-0275A87D5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7075" y="4037013"/>
              <a:ext cx="257175" cy="319088"/>
            </a:xfrm>
            <a:custGeom>
              <a:avLst/>
              <a:gdLst>
                <a:gd name="T0" fmla="*/ 2147483647 w 323"/>
                <a:gd name="T1" fmla="*/ 2147483647 h 402"/>
                <a:gd name="T2" fmla="*/ 2147483647 w 323"/>
                <a:gd name="T3" fmla="*/ 2147483647 h 402"/>
                <a:gd name="T4" fmla="*/ 2147483647 w 323"/>
                <a:gd name="T5" fmla="*/ 2147483647 h 402"/>
                <a:gd name="T6" fmla="*/ 2147483647 w 323"/>
                <a:gd name="T7" fmla="*/ 2147483647 h 402"/>
                <a:gd name="T8" fmla="*/ 2147483647 w 323"/>
                <a:gd name="T9" fmla="*/ 2147483647 h 402"/>
                <a:gd name="T10" fmla="*/ 2147483647 w 323"/>
                <a:gd name="T11" fmla="*/ 2147483647 h 402"/>
                <a:gd name="T12" fmla="*/ 2147483647 w 323"/>
                <a:gd name="T13" fmla="*/ 2147483647 h 402"/>
                <a:gd name="T14" fmla="*/ 2147483647 w 323"/>
                <a:gd name="T15" fmla="*/ 2147483647 h 402"/>
                <a:gd name="T16" fmla="*/ 2147483647 w 323"/>
                <a:gd name="T17" fmla="*/ 2147483647 h 402"/>
                <a:gd name="T18" fmla="*/ 2147483647 w 323"/>
                <a:gd name="T19" fmla="*/ 2147483647 h 402"/>
                <a:gd name="T20" fmla="*/ 2147483647 w 323"/>
                <a:gd name="T21" fmla="*/ 2147483647 h 402"/>
                <a:gd name="T22" fmla="*/ 2147483647 w 323"/>
                <a:gd name="T23" fmla="*/ 2147483647 h 402"/>
                <a:gd name="T24" fmla="*/ 2147483647 w 323"/>
                <a:gd name="T25" fmla="*/ 2147483647 h 402"/>
                <a:gd name="T26" fmla="*/ 2147483647 w 323"/>
                <a:gd name="T27" fmla="*/ 2147483647 h 402"/>
                <a:gd name="T28" fmla="*/ 2147483647 w 323"/>
                <a:gd name="T29" fmla="*/ 2147483647 h 402"/>
                <a:gd name="T30" fmla="*/ 2147483647 w 323"/>
                <a:gd name="T31" fmla="*/ 2147483647 h 402"/>
                <a:gd name="T32" fmla="*/ 2147483647 w 323"/>
                <a:gd name="T33" fmla="*/ 2147483647 h 402"/>
                <a:gd name="T34" fmla="*/ 2147483647 w 323"/>
                <a:gd name="T35" fmla="*/ 2147483647 h 402"/>
                <a:gd name="T36" fmla="*/ 2147483647 w 323"/>
                <a:gd name="T37" fmla="*/ 2147483647 h 402"/>
                <a:gd name="T38" fmla="*/ 2147483647 w 323"/>
                <a:gd name="T39" fmla="*/ 2147483647 h 402"/>
                <a:gd name="T40" fmla="*/ 2147483647 w 323"/>
                <a:gd name="T41" fmla="*/ 2147483647 h 402"/>
                <a:gd name="T42" fmla="*/ 2147483647 w 323"/>
                <a:gd name="T43" fmla="*/ 2147483647 h 402"/>
                <a:gd name="T44" fmla="*/ 2147483647 w 323"/>
                <a:gd name="T45" fmla="*/ 2147483647 h 402"/>
                <a:gd name="T46" fmla="*/ 2147483647 w 323"/>
                <a:gd name="T47" fmla="*/ 2147483647 h 402"/>
                <a:gd name="T48" fmla="*/ 2147483647 w 323"/>
                <a:gd name="T49" fmla="*/ 2147483647 h 402"/>
                <a:gd name="T50" fmla="*/ 0 w 323"/>
                <a:gd name="T51" fmla="*/ 2147483647 h 402"/>
                <a:gd name="T52" fmla="*/ 2147483647 w 323"/>
                <a:gd name="T53" fmla="*/ 2147483647 h 402"/>
                <a:gd name="T54" fmla="*/ 2147483647 w 323"/>
                <a:gd name="T55" fmla="*/ 2147483647 h 402"/>
                <a:gd name="T56" fmla="*/ 2147483647 w 323"/>
                <a:gd name="T57" fmla="*/ 2147483647 h 402"/>
                <a:gd name="T58" fmla="*/ 2147483647 w 323"/>
                <a:gd name="T59" fmla="*/ 2147483647 h 402"/>
                <a:gd name="T60" fmla="*/ 2147483647 w 323"/>
                <a:gd name="T61" fmla="*/ 2147483647 h 402"/>
                <a:gd name="T62" fmla="*/ 2147483647 w 323"/>
                <a:gd name="T63" fmla="*/ 2147483647 h 402"/>
                <a:gd name="T64" fmla="*/ 2147483647 w 323"/>
                <a:gd name="T65" fmla="*/ 2147483647 h 402"/>
                <a:gd name="T66" fmla="*/ 2147483647 w 323"/>
                <a:gd name="T67" fmla="*/ 2147483647 h 402"/>
                <a:gd name="T68" fmla="*/ 2147483647 w 323"/>
                <a:gd name="T69" fmla="*/ 2147483647 h 402"/>
                <a:gd name="T70" fmla="*/ 2147483647 w 323"/>
                <a:gd name="T71" fmla="*/ 2147483647 h 402"/>
                <a:gd name="T72" fmla="*/ 2147483647 w 323"/>
                <a:gd name="T73" fmla="*/ 0 h 402"/>
                <a:gd name="T74" fmla="*/ 2147483647 w 323"/>
                <a:gd name="T75" fmla="*/ 0 h 402"/>
                <a:gd name="T76" fmla="*/ 2147483647 w 323"/>
                <a:gd name="T77" fmla="*/ 0 h 402"/>
                <a:gd name="T78" fmla="*/ 2147483647 w 323"/>
                <a:gd name="T79" fmla="*/ 2147483647 h 402"/>
                <a:gd name="T80" fmla="*/ 2147483647 w 323"/>
                <a:gd name="T81" fmla="*/ 2147483647 h 402"/>
                <a:gd name="T82" fmla="*/ 2147483647 w 323"/>
                <a:gd name="T83" fmla="*/ 2147483647 h 402"/>
                <a:gd name="T84" fmla="*/ 2147483647 w 323"/>
                <a:gd name="T85" fmla="*/ 2147483647 h 4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3"/>
                <a:gd name="T130" fmla="*/ 0 h 402"/>
                <a:gd name="T131" fmla="*/ 323 w 323"/>
                <a:gd name="T132" fmla="*/ 402 h 4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3" h="402">
                  <a:moveTo>
                    <a:pt x="309" y="68"/>
                  </a:moveTo>
                  <a:lnTo>
                    <a:pt x="320" y="96"/>
                  </a:lnTo>
                  <a:lnTo>
                    <a:pt x="323" y="122"/>
                  </a:lnTo>
                  <a:lnTo>
                    <a:pt x="321" y="150"/>
                  </a:lnTo>
                  <a:lnTo>
                    <a:pt x="315" y="176"/>
                  </a:lnTo>
                  <a:lnTo>
                    <a:pt x="306" y="203"/>
                  </a:lnTo>
                  <a:lnTo>
                    <a:pt x="294" y="228"/>
                  </a:lnTo>
                  <a:lnTo>
                    <a:pt x="281" y="252"/>
                  </a:lnTo>
                  <a:lnTo>
                    <a:pt x="268" y="276"/>
                  </a:lnTo>
                  <a:lnTo>
                    <a:pt x="266" y="303"/>
                  </a:lnTo>
                  <a:lnTo>
                    <a:pt x="268" y="332"/>
                  </a:lnTo>
                  <a:lnTo>
                    <a:pt x="268" y="358"/>
                  </a:lnTo>
                  <a:lnTo>
                    <a:pt x="257" y="383"/>
                  </a:lnTo>
                  <a:lnTo>
                    <a:pt x="252" y="385"/>
                  </a:lnTo>
                  <a:lnTo>
                    <a:pt x="248" y="387"/>
                  </a:lnTo>
                  <a:lnTo>
                    <a:pt x="244" y="389"/>
                  </a:lnTo>
                  <a:lnTo>
                    <a:pt x="238" y="389"/>
                  </a:lnTo>
                  <a:lnTo>
                    <a:pt x="239" y="391"/>
                  </a:lnTo>
                  <a:lnTo>
                    <a:pt x="238" y="393"/>
                  </a:lnTo>
                  <a:lnTo>
                    <a:pt x="236" y="393"/>
                  </a:lnTo>
                  <a:lnTo>
                    <a:pt x="234" y="393"/>
                  </a:lnTo>
                  <a:lnTo>
                    <a:pt x="225" y="395"/>
                  </a:lnTo>
                  <a:lnTo>
                    <a:pt x="215" y="397"/>
                  </a:lnTo>
                  <a:lnTo>
                    <a:pt x="205" y="401"/>
                  </a:lnTo>
                  <a:lnTo>
                    <a:pt x="194" y="402"/>
                  </a:lnTo>
                  <a:lnTo>
                    <a:pt x="184" y="402"/>
                  </a:lnTo>
                  <a:lnTo>
                    <a:pt x="175" y="401"/>
                  </a:lnTo>
                  <a:lnTo>
                    <a:pt x="164" y="397"/>
                  </a:lnTo>
                  <a:lnTo>
                    <a:pt x="156" y="390"/>
                  </a:lnTo>
                  <a:lnTo>
                    <a:pt x="147" y="374"/>
                  </a:lnTo>
                  <a:lnTo>
                    <a:pt x="141" y="357"/>
                  </a:lnTo>
                  <a:lnTo>
                    <a:pt x="135" y="338"/>
                  </a:lnTo>
                  <a:lnTo>
                    <a:pt x="125" y="324"/>
                  </a:lnTo>
                  <a:lnTo>
                    <a:pt x="119" y="315"/>
                  </a:lnTo>
                  <a:lnTo>
                    <a:pt x="112" y="310"/>
                  </a:lnTo>
                  <a:lnTo>
                    <a:pt x="104" y="304"/>
                  </a:lnTo>
                  <a:lnTo>
                    <a:pt x="96" y="299"/>
                  </a:lnTo>
                  <a:lnTo>
                    <a:pt x="88" y="295"/>
                  </a:lnTo>
                  <a:lnTo>
                    <a:pt x="79" y="290"/>
                  </a:lnTo>
                  <a:lnTo>
                    <a:pt x="71" y="286"/>
                  </a:lnTo>
                  <a:lnTo>
                    <a:pt x="63" y="281"/>
                  </a:lnTo>
                  <a:lnTo>
                    <a:pt x="54" y="275"/>
                  </a:lnTo>
                  <a:lnTo>
                    <a:pt x="46" y="268"/>
                  </a:lnTo>
                  <a:lnTo>
                    <a:pt x="39" y="261"/>
                  </a:lnTo>
                  <a:lnTo>
                    <a:pt x="33" y="254"/>
                  </a:lnTo>
                  <a:lnTo>
                    <a:pt x="27" y="246"/>
                  </a:lnTo>
                  <a:lnTo>
                    <a:pt x="23" y="238"/>
                  </a:lnTo>
                  <a:lnTo>
                    <a:pt x="18" y="229"/>
                  </a:lnTo>
                  <a:lnTo>
                    <a:pt x="12" y="219"/>
                  </a:lnTo>
                  <a:lnTo>
                    <a:pt x="6" y="206"/>
                  </a:lnTo>
                  <a:lnTo>
                    <a:pt x="3" y="191"/>
                  </a:lnTo>
                  <a:lnTo>
                    <a:pt x="0" y="177"/>
                  </a:lnTo>
                  <a:lnTo>
                    <a:pt x="1" y="161"/>
                  </a:lnTo>
                  <a:lnTo>
                    <a:pt x="2" y="140"/>
                  </a:lnTo>
                  <a:lnTo>
                    <a:pt x="6" y="121"/>
                  </a:lnTo>
                  <a:lnTo>
                    <a:pt x="13" y="101"/>
                  </a:lnTo>
                  <a:lnTo>
                    <a:pt x="23" y="84"/>
                  </a:lnTo>
                  <a:lnTo>
                    <a:pt x="33" y="67"/>
                  </a:lnTo>
                  <a:lnTo>
                    <a:pt x="46" y="52"/>
                  </a:lnTo>
                  <a:lnTo>
                    <a:pt x="61" y="38"/>
                  </a:lnTo>
                  <a:lnTo>
                    <a:pt x="78" y="27"/>
                  </a:lnTo>
                  <a:lnTo>
                    <a:pt x="82" y="23"/>
                  </a:lnTo>
                  <a:lnTo>
                    <a:pt x="88" y="21"/>
                  </a:lnTo>
                  <a:lnTo>
                    <a:pt x="93" y="18"/>
                  </a:lnTo>
                  <a:lnTo>
                    <a:pt x="99" y="15"/>
                  </a:lnTo>
                  <a:lnTo>
                    <a:pt x="103" y="13"/>
                  </a:lnTo>
                  <a:lnTo>
                    <a:pt x="108" y="10"/>
                  </a:lnTo>
                  <a:lnTo>
                    <a:pt x="114" y="8"/>
                  </a:lnTo>
                  <a:lnTo>
                    <a:pt x="118" y="5"/>
                  </a:lnTo>
                  <a:lnTo>
                    <a:pt x="127" y="5"/>
                  </a:lnTo>
                  <a:lnTo>
                    <a:pt x="135" y="4"/>
                  </a:lnTo>
                  <a:lnTo>
                    <a:pt x="145" y="2"/>
                  </a:lnTo>
                  <a:lnTo>
                    <a:pt x="154" y="1"/>
                  </a:lnTo>
                  <a:lnTo>
                    <a:pt x="162" y="0"/>
                  </a:lnTo>
                  <a:lnTo>
                    <a:pt x="171" y="0"/>
                  </a:lnTo>
                  <a:lnTo>
                    <a:pt x="179" y="0"/>
                  </a:lnTo>
                  <a:lnTo>
                    <a:pt x="188" y="1"/>
                  </a:lnTo>
                  <a:lnTo>
                    <a:pt x="190" y="0"/>
                  </a:lnTo>
                  <a:lnTo>
                    <a:pt x="208" y="2"/>
                  </a:lnTo>
                  <a:lnTo>
                    <a:pt x="225" y="7"/>
                  </a:lnTo>
                  <a:lnTo>
                    <a:pt x="243" y="13"/>
                  </a:lnTo>
                  <a:lnTo>
                    <a:pt x="259" y="21"/>
                  </a:lnTo>
                  <a:lnTo>
                    <a:pt x="274" y="30"/>
                  </a:lnTo>
                  <a:lnTo>
                    <a:pt x="287" y="42"/>
                  </a:lnTo>
                  <a:lnTo>
                    <a:pt x="300" y="54"/>
                  </a:lnTo>
                  <a:lnTo>
                    <a:pt x="309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4" name="Freeform 59">
              <a:extLst>
                <a:ext uri="{FF2B5EF4-FFF2-40B4-BE49-F238E27FC236}">
                  <a16:creationId xmlns:a16="http://schemas.microsoft.com/office/drawing/2014/main" id="{24FCAA51-A3AB-C347-A312-262FBC410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450" y="4051300"/>
              <a:ext cx="26987" cy="23813"/>
            </a:xfrm>
            <a:custGeom>
              <a:avLst/>
              <a:gdLst>
                <a:gd name="T0" fmla="*/ 2147483647 w 32"/>
                <a:gd name="T1" fmla="*/ 2147483647 h 31"/>
                <a:gd name="T2" fmla="*/ 2147483647 w 32"/>
                <a:gd name="T3" fmla="*/ 2147483647 h 31"/>
                <a:gd name="T4" fmla="*/ 2147483647 w 32"/>
                <a:gd name="T5" fmla="*/ 2147483647 h 31"/>
                <a:gd name="T6" fmla="*/ 2147483647 w 32"/>
                <a:gd name="T7" fmla="*/ 2147483647 h 31"/>
                <a:gd name="T8" fmla="*/ 2147483647 w 32"/>
                <a:gd name="T9" fmla="*/ 2147483647 h 31"/>
                <a:gd name="T10" fmla="*/ 0 w 32"/>
                <a:gd name="T11" fmla="*/ 2147483647 h 31"/>
                <a:gd name="T12" fmla="*/ 2147483647 w 32"/>
                <a:gd name="T13" fmla="*/ 0 h 31"/>
                <a:gd name="T14" fmla="*/ 2147483647 w 32"/>
                <a:gd name="T15" fmla="*/ 2147483647 h 31"/>
                <a:gd name="T16" fmla="*/ 2147483647 w 32"/>
                <a:gd name="T17" fmla="*/ 2147483647 h 31"/>
                <a:gd name="T18" fmla="*/ 2147483647 w 32"/>
                <a:gd name="T19" fmla="*/ 2147483647 h 31"/>
                <a:gd name="T20" fmla="*/ 2147483647 w 32"/>
                <a:gd name="T21" fmla="*/ 2147483647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31"/>
                <a:gd name="T35" fmla="*/ 32 w 32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31">
                  <a:moveTo>
                    <a:pt x="32" y="31"/>
                  </a:moveTo>
                  <a:lnTo>
                    <a:pt x="24" y="30"/>
                  </a:lnTo>
                  <a:lnTo>
                    <a:pt x="16" y="25"/>
                  </a:lnTo>
                  <a:lnTo>
                    <a:pt x="8" y="20"/>
                  </a:lnTo>
                  <a:lnTo>
                    <a:pt x="1" y="14"/>
                  </a:lnTo>
                  <a:lnTo>
                    <a:pt x="0" y="4"/>
                  </a:lnTo>
                  <a:lnTo>
                    <a:pt x="11" y="0"/>
                  </a:lnTo>
                  <a:lnTo>
                    <a:pt x="14" y="4"/>
                  </a:lnTo>
                  <a:lnTo>
                    <a:pt x="21" y="13"/>
                  </a:lnTo>
                  <a:lnTo>
                    <a:pt x="27" y="23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5" name="Freeform 60">
              <a:extLst>
                <a:ext uri="{FF2B5EF4-FFF2-40B4-BE49-F238E27FC236}">
                  <a16:creationId xmlns:a16="http://schemas.microsoft.com/office/drawing/2014/main" id="{0326AA08-A45D-2842-8799-F8F42AB1E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475" y="4151313"/>
              <a:ext cx="49212" cy="11113"/>
            </a:xfrm>
            <a:custGeom>
              <a:avLst/>
              <a:gdLst>
                <a:gd name="T0" fmla="*/ 2147483647 w 61"/>
                <a:gd name="T1" fmla="*/ 2147483647 h 15"/>
                <a:gd name="T2" fmla="*/ 2147483647 w 61"/>
                <a:gd name="T3" fmla="*/ 2147483647 h 15"/>
                <a:gd name="T4" fmla="*/ 2147483647 w 61"/>
                <a:gd name="T5" fmla="*/ 2147483647 h 15"/>
                <a:gd name="T6" fmla="*/ 2147483647 w 61"/>
                <a:gd name="T7" fmla="*/ 2147483647 h 15"/>
                <a:gd name="T8" fmla="*/ 2147483647 w 61"/>
                <a:gd name="T9" fmla="*/ 2147483647 h 15"/>
                <a:gd name="T10" fmla="*/ 2147483647 w 61"/>
                <a:gd name="T11" fmla="*/ 2147483647 h 15"/>
                <a:gd name="T12" fmla="*/ 2147483647 w 61"/>
                <a:gd name="T13" fmla="*/ 2147483647 h 15"/>
                <a:gd name="T14" fmla="*/ 2147483647 w 61"/>
                <a:gd name="T15" fmla="*/ 2147483647 h 15"/>
                <a:gd name="T16" fmla="*/ 2147483647 w 61"/>
                <a:gd name="T17" fmla="*/ 2147483647 h 15"/>
                <a:gd name="T18" fmla="*/ 2147483647 w 61"/>
                <a:gd name="T19" fmla="*/ 2147483647 h 15"/>
                <a:gd name="T20" fmla="*/ 0 w 61"/>
                <a:gd name="T21" fmla="*/ 2147483647 h 15"/>
                <a:gd name="T22" fmla="*/ 2147483647 w 61"/>
                <a:gd name="T23" fmla="*/ 2147483647 h 15"/>
                <a:gd name="T24" fmla="*/ 2147483647 w 61"/>
                <a:gd name="T25" fmla="*/ 2147483647 h 15"/>
                <a:gd name="T26" fmla="*/ 2147483647 w 61"/>
                <a:gd name="T27" fmla="*/ 0 h 15"/>
                <a:gd name="T28" fmla="*/ 2147483647 w 61"/>
                <a:gd name="T29" fmla="*/ 2147483647 h 15"/>
                <a:gd name="T30" fmla="*/ 2147483647 w 61"/>
                <a:gd name="T31" fmla="*/ 2147483647 h 15"/>
                <a:gd name="T32" fmla="*/ 2147483647 w 61"/>
                <a:gd name="T33" fmla="*/ 2147483647 h 15"/>
                <a:gd name="T34" fmla="*/ 2147483647 w 61"/>
                <a:gd name="T35" fmla="*/ 2147483647 h 15"/>
                <a:gd name="T36" fmla="*/ 2147483647 w 61"/>
                <a:gd name="T37" fmla="*/ 2147483647 h 15"/>
                <a:gd name="T38" fmla="*/ 2147483647 w 61"/>
                <a:gd name="T39" fmla="*/ 2147483647 h 15"/>
                <a:gd name="T40" fmla="*/ 2147483647 w 61"/>
                <a:gd name="T41" fmla="*/ 2147483647 h 15"/>
                <a:gd name="T42" fmla="*/ 2147483647 w 61"/>
                <a:gd name="T43" fmla="*/ 2147483647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"/>
                <a:gd name="T67" fmla="*/ 0 h 15"/>
                <a:gd name="T68" fmla="*/ 61 w 61"/>
                <a:gd name="T69" fmla="*/ 15 h 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" h="15">
                  <a:moveTo>
                    <a:pt x="61" y="9"/>
                  </a:moveTo>
                  <a:lnTo>
                    <a:pt x="60" y="14"/>
                  </a:lnTo>
                  <a:lnTo>
                    <a:pt x="53" y="14"/>
                  </a:lnTo>
                  <a:lnTo>
                    <a:pt x="46" y="15"/>
                  </a:lnTo>
                  <a:lnTo>
                    <a:pt x="38" y="15"/>
                  </a:lnTo>
                  <a:lnTo>
                    <a:pt x="31" y="15"/>
                  </a:lnTo>
                  <a:lnTo>
                    <a:pt x="24" y="15"/>
                  </a:lnTo>
                  <a:lnTo>
                    <a:pt x="16" y="15"/>
                  </a:lnTo>
                  <a:lnTo>
                    <a:pt x="9" y="15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1" y="7"/>
                  </a:lnTo>
                  <a:lnTo>
                    <a:pt x="2" y="3"/>
                  </a:lnTo>
                  <a:lnTo>
                    <a:pt x="2" y="0"/>
                  </a:lnTo>
                  <a:lnTo>
                    <a:pt x="10" y="1"/>
                  </a:lnTo>
                  <a:lnTo>
                    <a:pt x="17" y="2"/>
                  </a:lnTo>
                  <a:lnTo>
                    <a:pt x="25" y="3"/>
                  </a:lnTo>
                  <a:lnTo>
                    <a:pt x="32" y="3"/>
                  </a:lnTo>
                  <a:lnTo>
                    <a:pt x="40" y="5"/>
                  </a:lnTo>
                  <a:lnTo>
                    <a:pt x="47" y="6"/>
                  </a:lnTo>
                  <a:lnTo>
                    <a:pt x="54" y="7"/>
                  </a:lnTo>
                  <a:lnTo>
                    <a:pt x="61" y="9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6" name="Freeform 61">
              <a:extLst>
                <a:ext uri="{FF2B5EF4-FFF2-40B4-BE49-F238E27FC236}">
                  <a16:creationId xmlns:a16="http://schemas.microsoft.com/office/drawing/2014/main" id="{9A14D887-99BF-3B42-A0B0-9E48C38BB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4206875"/>
              <a:ext cx="52387" cy="115888"/>
            </a:xfrm>
            <a:custGeom>
              <a:avLst/>
              <a:gdLst>
                <a:gd name="T0" fmla="*/ 2147483647 w 66"/>
                <a:gd name="T1" fmla="*/ 2147483647 h 145"/>
                <a:gd name="T2" fmla="*/ 2147483647 w 66"/>
                <a:gd name="T3" fmla="*/ 2147483647 h 145"/>
                <a:gd name="T4" fmla="*/ 2147483647 w 66"/>
                <a:gd name="T5" fmla="*/ 2147483647 h 145"/>
                <a:gd name="T6" fmla="*/ 2147483647 w 66"/>
                <a:gd name="T7" fmla="*/ 2147483647 h 145"/>
                <a:gd name="T8" fmla="*/ 2147483647 w 66"/>
                <a:gd name="T9" fmla="*/ 2147483647 h 145"/>
                <a:gd name="T10" fmla="*/ 2147483647 w 66"/>
                <a:gd name="T11" fmla="*/ 2147483647 h 145"/>
                <a:gd name="T12" fmla="*/ 2147483647 w 66"/>
                <a:gd name="T13" fmla="*/ 2147483647 h 145"/>
                <a:gd name="T14" fmla="*/ 2147483647 w 66"/>
                <a:gd name="T15" fmla="*/ 2147483647 h 145"/>
                <a:gd name="T16" fmla="*/ 2147483647 w 66"/>
                <a:gd name="T17" fmla="*/ 2147483647 h 145"/>
                <a:gd name="T18" fmla="*/ 2147483647 w 66"/>
                <a:gd name="T19" fmla="*/ 2147483647 h 145"/>
                <a:gd name="T20" fmla="*/ 2147483647 w 66"/>
                <a:gd name="T21" fmla="*/ 2147483647 h 145"/>
                <a:gd name="T22" fmla="*/ 2147483647 w 66"/>
                <a:gd name="T23" fmla="*/ 2147483647 h 145"/>
                <a:gd name="T24" fmla="*/ 2147483647 w 66"/>
                <a:gd name="T25" fmla="*/ 2147483647 h 145"/>
                <a:gd name="T26" fmla="*/ 2147483647 w 66"/>
                <a:gd name="T27" fmla="*/ 2147483647 h 145"/>
                <a:gd name="T28" fmla="*/ 2147483647 w 66"/>
                <a:gd name="T29" fmla="*/ 2147483647 h 145"/>
                <a:gd name="T30" fmla="*/ 2147483647 w 66"/>
                <a:gd name="T31" fmla="*/ 2147483647 h 145"/>
                <a:gd name="T32" fmla="*/ 2147483647 w 66"/>
                <a:gd name="T33" fmla="*/ 2147483647 h 145"/>
                <a:gd name="T34" fmla="*/ 2147483647 w 66"/>
                <a:gd name="T35" fmla="*/ 2147483647 h 145"/>
                <a:gd name="T36" fmla="*/ 2147483647 w 66"/>
                <a:gd name="T37" fmla="*/ 2147483647 h 145"/>
                <a:gd name="T38" fmla="*/ 2147483647 w 66"/>
                <a:gd name="T39" fmla="*/ 2147483647 h 145"/>
                <a:gd name="T40" fmla="*/ 2147483647 w 66"/>
                <a:gd name="T41" fmla="*/ 2147483647 h 145"/>
                <a:gd name="T42" fmla="*/ 2147483647 w 66"/>
                <a:gd name="T43" fmla="*/ 2147483647 h 145"/>
                <a:gd name="T44" fmla="*/ 2147483647 w 66"/>
                <a:gd name="T45" fmla="*/ 2147483647 h 145"/>
                <a:gd name="T46" fmla="*/ 2147483647 w 66"/>
                <a:gd name="T47" fmla="*/ 2147483647 h 145"/>
                <a:gd name="T48" fmla="*/ 0 w 66"/>
                <a:gd name="T49" fmla="*/ 2147483647 h 145"/>
                <a:gd name="T50" fmla="*/ 0 w 66"/>
                <a:gd name="T51" fmla="*/ 2147483647 h 145"/>
                <a:gd name="T52" fmla="*/ 2147483647 w 66"/>
                <a:gd name="T53" fmla="*/ 2147483647 h 145"/>
                <a:gd name="T54" fmla="*/ 2147483647 w 66"/>
                <a:gd name="T55" fmla="*/ 2147483647 h 145"/>
                <a:gd name="T56" fmla="*/ 2147483647 w 66"/>
                <a:gd name="T57" fmla="*/ 2147483647 h 145"/>
                <a:gd name="T58" fmla="*/ 2147483647 w 66"/>
                <a:gd name="T59" fmla="*/ 2147483647 h 145"/>
                <a:gd name="T60" fmla="*/ 2147483647 w 66"/>
                <a:gd name="T61" fmla="*/ 2147483647 h 145"/>
                <a:gd name="T62" fmla="*/ 2147483647 w 66"/>
                <a:gd name="T63" fmla="*/ 2147483647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"/>
                <a:gd name="T97" fmla="*/ 0 h 145"/>
                <a:gd name="T98" fmla="*/ 66 w 66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" h="145">
                  <a:moveTo>
                    <a:pt x="66" y="20"/>
                  </a:moveTo>
                  <a:lnTo>
                    <a:pt x="61" y="35"/>
                  </a:lnTo>
                  <a:lnTo>
                    <a:pt x="51" y="45"/>
                  </a:lnTo>
                  <a:lnTo>
                    <a:pt x="40" y="55"/>
                  </a:lnTo>
                  <a:lnTo>
                    <a:pt x="32" y="68"/>
                  </a:lnTo>
                  <a:lnTo>
                    <a:pt x="37" y="69"/>
                  </a:lnTo>
                  <a:lnTo>
                    <a:pt x="42" y="70"/>
                  </a:lnTo>
                  <a:lnTo>
                    <a:pt x="46" y="74"/>
                  </a:lnTo>
                  <a:lnTo>
                    <a:pt x="50" y="77"/>
                  </a:lnTo>
                  <a:lnTo>
                    <a:pt x="51" y="90"/>
                  </a:lnTo>
                  <a:lnTo>
                    <a:pt x="46" y="101"/>
                  </a:lnTo>
                  <a:lnTo>
                    <a:pt x="43" y="114"/>
                  </a:lnTo>
                  <a:lnTo>
                    <a:pt x="49" y="127"/>
                  </a:lnTo>
                  <a:lnTo>
                    <a:pt x="51" y="133"/>
                  </a:lnTo>
                  <a:lnTo>
                    <a:pt x="54" y="136"/>
                  </a:lnTo>
                  <a:lnTo>
                    <a:pt x="55" y="141"/>
                  </a:lnTo>
                  <a:lnTo>
                    <a:pt x="53" y="145"/>
                  </a:lnTo>
                  <a:lnTo>
                    <a:pt x="47" y="139"/>
                  </a:lnTo>
                  <a:lnTo>
                    <a:pt x="44" y="133"/>
                  </a:lnTo>
                  <a:lnTo>
                    <a:pt x="42" y="127"/>
                  </a:lnTo>
                  <a:lnTo>
                    <a:pt x="37" y="120"/>
                  </a:lnTo>
                  <a:lnTo>
                    <a:pt x="35" y="110"/>
                  </a:lnTo>
                  <a:lnTo>
                    <a:pt x="35" y="99"/>
                  </a:lnTo>
                  <a:lnTo>
                    <a:pt x="38" y="90"/>
                  </a:lnTo>
                  <a:lnTo>
                    <a:pt x="43" y="81"/>
                  </a:lnTo>
                  <a:lnTo>
                    <a:pt x="38" y="80"/>
                  </a:lnTo>
                  <a:lnTo>
                    <a:pt x="35" y="80"/>
                  </a:lnTo>
                  <a:lnTo>
                    <a:pt x="30" y="81"/>
                  </a:lnTo>
                  <a:lnTo>
                    <a:pt x="27" y="80"/>
                  </a:lnTo>
                  <a:lnTo>
                    <a:pt x="23" y="76"/>
                  </a:lnTo>
                  <a:lnTo>
                    <a:pt x="20" y="72"/>
                  </a:lnTo>
                  <a:lnTo>
                    <a:pt x="17" y="67"/>
                  </a:lnTo>
                  <a:lnTo>
                    <a:pt x="20" y="61"/>
                  </a:lnTo>
                  <a:lnTo>
                    <a:pt x="23" y="55"/>
                  </a:lnTo>
                  <a:lnTo>
                    <a:pt x="28" y="51"/>
                  </a:lnTo>
                  <a:lnTo>
                    <a:pt x="34" y="46"/>
                  </a:lnTo>
                  <a:lnTo>
                    <a:pt x="39" y="40"/>
                  </a:lnTo>
                  <a:lnTo>
                    <a:pt x="43" y="36"/>
                  </a:lnTo>
                  <a:lnTo>
                    <a:pt x="45" y="30"/>
                  </a:lnTo>
                  <a:lnTo>
                    <a:pt x="45" y="23"/>
                  </a:lnTo>
                  <a:lnTo>
                    <a:pt x="42" y="16"/>
                  </a:lnTo>
                  <a:lnTo>
                    <a:pt x="38" y="17"/>
                  </a:lnTo>
                  <a:lnTo>
                    <a:pt x="35" y="16"/>
                  </a:lnTo>
                  <a:lnTo>
                    <a:pt x="32" y="15"/>
                  </a:lnTo>
                  <a:lnTo>
                    <a:pt x="30" y="14"/>
                  </a:lnTo>
                  <a:lnTo>
                    <a:pt x="22" y="16"/>
                  </a:lnTo>
                  <a:lnTo>
                    <a:pt x="15" y="21"/>
                  </a:lnTo>
                  <a:lnTo>
                    <a:pt x="9" y="27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6"/>
                  </a:lnTo>
                  <a:lnTo>
                    <a:pt x="21" y="4"/>
                  </a:lnTo>
                  <a:lnTo>
                    <a:pt x="27" y="2"/>
                  </a:lnTo>
                  <a:lnTo>
                    <a:pt x="31" y="1"/>
                  </a:lnTo>
                  <a:lnTo>
                    <a:pt x="36" y="0"/>
                  </a:lnTo>
                  <a:lnTo>
                    <a:pt x="44" y="4"/>
                  </a:lnTo>
                  <a:lnTo>
                    <a:pt x="53" y="7"/>
                  </a:lnTo>
                  <a:lnTo>
                    <a:pt x="61" y="13"/>
                  </a:lnTo>
                  <a:lnTo>
                    <a:pt x="66" y="2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7" name="Freeform 62">
              <a:extLst>
                <a:ext uri="{FF2B5EF4-FFF2-40B4-BE49-F238E27FC236}">
                  <a16:creationId xmlns:a16="http://schemas.microsoft.com/office/drawing/2014/main" id="{D4B766C0-77F6-B248-9739-B8E841D7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550" y="4341813"/>
              <a:ext cx="109537" cy="98425"/>
            </a:xfrm>
            <a:custGeom>
              <a:avLst/>
              <a:gdLst>
                <a:gd name="T0" fmla="*/ 2147483647 w 137"/>
                <a:gd name="T1" fmla="*/ 2147483647 h 126"/>
                <a:gd name="T2" fmla="*/ 2147483647 w 137"/>
                <a:gd name="T3" fmla="*/ 2147483647 h 126"/>
                <a:gd name="T4" fmla="*/ 2147483647 w 137"/>
                <a:gd name="T5" fmla="*/ 2147483647 h 126"/>
                <a:gd name="T6" fmla="*/ 2147483647 w 137"/>
                <a:gd name="T7" fmla="*/ 2147483647 h 126"/>
                <a:gd name="T8" fmla="*/ 2147483647 w 137"/>
                <a:gd name="T9" fmla="*/ 2147483647 h 126"/>
                <a:gd name="T10" fmla="*/ 2147483647 w 137"/>
                <a:gd name="T11" fmla="*/ 2147483647 h 126"/>
                <a:gd name="T12" fmla="*/ 2147483647 w 137"/>
                <a:gd name="T13" fmla="*/ 2147483647 h 126"/>
                <a:gd name="T14" fmla="*/ 2147483647 w 137"/>
                <a:gd name="T15" fmla="*/ 2147483647 h 126"/>
                <a:gd name="T16" fmla="*/ 2147483647 w 137"/>
                <a:gd name="T17" fmla="*/ 2147483647 h 126"/>
                <a:gd name="T18" fmla="*/ 2147483647 w 137"/>
                <a:gd name="T19" fmla="*/ 2147483647 h 126"/>
                <a:gd name="T20" fmla="*/ 2147483647 w 137"/>
                <a:gd name="T21" fmla="*/ 2147483647 h 126"/>
                <a:gd name="T22" fmla="*/ 2147483647 w 137"/>
                <a:gd name="T23" fmla="*/ 2147483647 h 126"/>
                <a:gd name="T24" fmla="*/ 2147483647 w 137"/>
                <a:gd name="T25" fmla="*/ 2147483647 h 126"/>
                <a:gd name="T26" fmla="*/ 2147483647 w 137"/>
                <a:gd name="T27" fmla="*/ 2147483647 h 126"/>
                <a:gd name="T28" fmla="*/ 2147483647 w 137"/>
                <a:gd name="T29" fmla="*/ 2147483647 h 126"/>
                <a:gd name="T30" fmla="*/ 2147483647 w 137"/>
                <a:gd name="T31" fmla="*/ 2147483647 h 126"/>
                <a:gd name="T32" fmla="*/ 2147483647 w 137"/>
                <a:gd name="T33" fmla="*/ 2147483647 h 126"/>
                <a:gd name="T34" fmla="*/ 2147483647 w 137"/>
                <a:gd name="T35" fmla="*/ 2147483647 h 126"/>
                <a:gd name="T36" fmla="*/ 2147483647 w 137"/>
                <a:gd name="T37" fmla="*/ 2147483647 h 126"/>
                <a:gd name="T38" fmla="*/ 2147483647 w 137"/>
                <a:gd name="T39" fmla="*/ 2147483647 h 126"/>
                <a:gd name="T40" fmla="*/ 2147483647 w 137"/>
                <a:gd name="T41" fmla="*/ 2147483647 h 126"/>
                <a:gd name="T42" fmla="*/ 2147483647 w 137"/>
                <a:gd name="T43" fmla="*/ 2147483647 h 126"/>
                <a:gd name="T44" fmla="*/ 2147483647 w 137"/>
                <a:gd name="T45" fmla="*/ 2147483647 h 126"/>
                <a:gd name="T46" fmla="*/ 2147483647 w 137"/>
                <a:gd name="T47" fmla="*/ 2147483647 h 126"/>
                <a:gd name="T48" fmla="*/ 2147483647 w 137"/>
                <a:gd name="T49" fmla="*/ 2147483647 h 126"/>
                <a:gd name="T50" fmla="*/ 2147483647 w 137"/>
                <a:gd name="T51" fmla="*/ 2147483647 h 126"/>
                <a:gd name="T52" fmla="*/ 2147483647 w 137"/>
                <a:gd name="T53" fmla="*/ 2147483647 h 126"/>
                <a:gd name="T54" fmla="*/ 2147483647 w 137"/>
                <a:gd name="T55" fmla="*/ 2147483647 h 126"/>
                <a:gd name="T56" fmla="*/ 2147483647 w 137"/>
                <a:gd name="T57" fmla="*/ 2147483647 h 126"/>
                <a:gd name="T58" fmla="*/ 2147483647 w 137"/>
                <a:gd name="T59" fmla="*/ 2147483647 h 126"/>
                <a:gd name="T60" fmla="*/ 2147483647 w 137"/>
                <a:gd name="T61" fmla="*/ 2147483647 h 126"/>
                <a:gd name="T62" fmla="*/ 2147483647 w 137"/>
                <a:gd name="T63" fmla="*/ 2147483647 h 126"/>
                <a:gd name="T64" fmla="*/ 2147483647 w 137"/>
                <a:gd name="T65" fmla="*/ 2147483647 h 126"/>
                <a:gd name="T66" fmla="*/ 2147483647 w 137"/>
                <a:gd name="T67" fmla="*/ 2147483647 h 126"/>
                <a:gd name="T68" fmla="*/ 2147483647 w 137"/>
                <a:gd name="T69" fmla="*/ 2147483647 h 126"/>
                <a:gd name="T70" fmla="*/ 2147483647 w 137"/>
                <a:gd name="T71" fmla="*/ 2147483647 h 126"/>
                <a:gd name="T72" fmla="*/ 2147483647 w 137"/>
                <a:gd name="T73" fmla="*/ 2147483647 h 126"/>
                <a:gd name="T74" fmla="*/ 2147483647 w 137"/>
                <a:gd name="T75" fmla="*/ 2147483647 h 126"/>
                <a:gd name="T76" fmla="*/ 2147483647 w 137"/>
                <a:gd name="T77" fmla="*/ 2147483647 h 126"/>
                <a:gd name="T78" fmla="*/ 2147483647 w 137"/>
                <a:gd name="T79" fmla="*/ 2147483647 h 126"/>
                <a:gd name="T80" fmla="*/ 2147483647 w 137"/>
                <a:gd name="T81" fmla="*/ 2147483647 h 126"/>
                <a:gd name="T82" fmla="*/ 2147483647 w 137"/>
                <a:gd name="T83" fmla="*/ 2147483647 h 126"/>
                <a:gd name="T84" fmla="*/ 2147483647 w 137"/>
                <a:gd name="T85" fmla="*/ 2147483647 h 126"/>
                <a:gd name="T86" fmla="*/ 2147483647 w 137"/>
                <a:gd name="T87" fmla="*/ 2147483647 h 126"/>
                <a:gd name="T88" fmla="*/ 2147483647 w 137"/>
                <a:gd name="T89" fmla="*/ 2147483647 h 126"/>
                <a:gd name="T90" fmla="*/ 2147483647 w 137"/>
                <a:gd name="T91" fmla="*/ 2147483647 h 126"/>
                <a:gd name="T92" fmla="*/ 2147483647 w 137"/>
                <a:gd name="T93" fmla="*/ 2147483647 h 126"/>
                <a:gd name="T94" fmla="*/ 2147483647 w 137"/>
                <a:gd name="T95" fmla="*/ 2147483647 h 126"/>
                <a:gd name="T96" fmla="*/ 2147483647 w 137"/>
                <a:gd name="T97" fmla="*/ 2147483647 h 126"/>
                <a:gd name="T98" fmla="*/ 2147483647 w 137"/>
                <a:gd name="T99" fmla="*/ 2147483647 h 126"/>
                <a:gd name="T100" fmla="*/ 0 w 137"/>
                <a:gd name="T101" fmla="*/ 2147483647 h 126"/>
                <a:gd name="T102" fmla="*/ 2147483647 w 137"/>
                <a:gd name="T103" fmla="*/ 2147483647 h 126"/>
                <a:gd name="T104" fmla="*/ 2147483647 w 137"/>
                <a:gd name="T105" fmla="*/ 2147483647 h 126"/>
                <a:gd name="T106" fmla="*/ 2147483647 w 137"/>
                <a:gd name="T107" fmla="*/ 2147483647 h 126"/>
                <a:gd name="T108" fmla="*/ 2147483647 w 137"/>
                <a:gd name="T109" fmla="*/ 2147483647 h 126"/>
                <a:gd name="T110" fmla="*/ 2147483647 w 137"/>
                <a:gd name="T111" fmla="*/ 2147483647 h 126"/>
                <a:gd name="T112" fmla="*/ 2147483647 w 137"/>
                <a:gd name="T113" fmla="*/ 2147483647 h 126"/>
                <a:gd name="T114" fmla="*/ 2147483647 w 137"/>
                <a:gd name="T115" fmla="*/ 2147483647 h 126"/>
                <a:gd name="T116" fmla="*/ 2147483647 w 137"/>
                <a:gd name="T117" fmla="*/ 2147483647 h 126"/>
                <a:gd name="T118" fmla="*/ 2147483647 w 137"/>
                <a:gd name="T119" fmla="*/ 2147483647 h 126"/>
                <a:gd name="T120" fmla="*/ 2147483647 w 137"/>
                <a:gd name="T121" fmla="*/ 2147483647 h 126"/>
                <a:gd name="T122" fmla="*/ 2147483647 w 137"/>
                <a:gd name="T123" fmla="*/ 2147483647 h 126"/>
                <a:gd name="T124" fmla="*/ 2147483647 w 137"/>
                <a:gd name="T125" fmla="*/ 2147483647 h 1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7"/>
                <a:gd name="T190" fmla="*/ 0 h 126"/>
                <a:gd name="T191" fmla="*/ 137 w 137"/>
                <a:gd name="T192" fmla="*/ 126 h 1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7" h="126">
                  <a:moveTo>
                    <a:pt x="131" y="20"/>
                  </a:moveTo>
                  <a:lnTo>
                    <a:pt x="131" y="28"/>
                  </a:lnTo>
                  <a:lnTo>
                    <a:pt x="128" y="35"/>
                  </a:lnTo>
                  <a:lnTo>
                    <a:pt x="121" y="42"/>
                  </a:lnTo>
                  <a:lnTo>
                    <a:pt x="114" y="48"/>
                  </a:lnTo>
                  <a:lnTo>
                    <a:pt x="105" y="53"/>
                  </a:lnTo>
                  <a:lnTo>
                    <a:pt x="95" y="58"/>
                  </a:lnTo>
                  <a:lnTo>
                    <a:pt x="84" y="61"/>
                  </a:lnTo>
                  <a:lnTo>
                    <a:pt x="74" y="63"/>
                  </a:lnTo>
                  <a:lnTo>
                    <a:pt x="62" y="65"/>
                  </a:lnTo>
                  <a:lnTo>
                    <a:pt x="52" y="65"/>
                  </a:lnTo>
                  <a:lnTo>
                    <a:pt x="40" y="65"/>
                  </a:lnTo>
                  <a:lnTo>
                    <a:pt x="30" y="65"/>
                  </a:lnTo>
                  <a:lnTo>
                    <a:pt x="28" y="66"/>
                  </a:lnTo>
                  <a:lnTo>
                    <a:pt x="28" y="67"/>
                  </a:lnTo>
                  <a:lnTo>
                    <a:pt x="27" y="69"/>
                  </a:lnTo>
                  <a:lnTo>
                    <a:pt x="28" y="72"/>
                  </a:lnTo>
                  <a:lnTo>
                    <a:pt x="30" y="76"/>
                  </a:lnTo>
                  <a:lnTo>
                    <a:pt x="33" y="79"/>
                  </a:lnTo>
                  <a:lnTo>
                    <a:pt x="38" y="80"/>
                  </a:lnTo>
                  <a:lnTo>
                    <a:pt x="43" y="82"/>
                  </a:lnTo>
                  <a:lnTo>
                    <a:pt x="51" y="83"/>
                  </a:lnTo>
                  <a:lnTo>
                    <a:pt x="60" y="83"/>
                  </a:lnTo>
                  <a:lnTo>
                    <a:pt x="68" y="82"/>
                  </a:lnTo>
                  <a:lnTo>
                    <a:pt x="76" y="80"/>
                  </a:lnTo>
                  <a:lnTo>
                    <a:pt x="83" y="77"/>
                  </a:lnTo>
                  <a:lnTo>
                    <a:pt x="91" y="74"/>
                  </a:lnTo>
                  <a:lnTo>
                    <a:pt x="100" y="71"/>
                  </a:lnTo>
                  <a:lnTo>
                    <a:pt x="108" y="67"/>
                  </a:lnTo>
                  <a:lnTo>
                    <a:pt x="115" y="61"/>
                  </a:lnTo>
                  <a:lnTo>
                    <a:pt x="122" y="57"/>
                  </a:lnTo>
                  <a:lnTo>
                    <a:pt x="128" y="51"/>
                  </a:lnTo>
                  <a:lnTo>
                    <a:pt x="135" y="45"/>
                  </a:lnTo>
                  <a:lnTo>
                    <a:pt x="135" y="52"/>
                  </a:lnTo>
                  <a:lnTo>
                    <a:pt x="134" y="59"/>
                  </a:lnTo>
                  <a:lnTo>
                    <a:pt x="130" y="64"/>
                  </a:lnTo>
                  <a:lnTo>
                    <a:pt x="126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8" y="83"/>
                  </a:lnTo>
                  <a:lnTo>
                    <a:pt x="104" y="87"/>
                  </a:lnTo>
                  <a:lnTo>
                    <a:pt x="97" y="88"/>
                  </a:lnTo>
                  <a:lnTo>
                    <a:pt x="91" y="91"/>
                  </a:lnTo>
                  <a:lnTo>
                    <a:pt x="84" y="95"/>
                  </a:lnTo>
                  <a:lnTo>
                    <a:pt x="78" y="94"/>
                  </a:lnTo>
                  <a:lnTo>
                    <a:pt x="77" y="95"/>
                  </a:lnTo>
                  <a:lnTo>
                    <a:pt x="74" y="95"/>
                  </a:lnTo>
                  <a:lnTo>
                    <a:pt x="70" y="95"/>
                  </a:lnTo>
                  <a:lnTo>
                    <a:pt x="67" y="96"/>
                  </a:lnTo>
                  <a:lnTo>
                    <a:pt x="62" y="95"/>
                  </a:lnTo>
                  <a:lnTo>
                    <a:pt x="60" y="95"/>
                  </a:lnTo>
                  <a:lnTo>
                    <a:pt x="59" y="94"/>
                  </a:lnTo>
                  <a:lnTo>
                    <a:pt x="57" y="94"/>
                  </a:lnTo>
                  <a:lnTo>
                    <a:pt x="54" y="95"/>
                  </a:lnTo>
                  <a:lnTo>
                    <a:pt x="47" y="92"/>
                  </a:lnTo>
                  <a:lnTo>
                    <a:pt x="40" y="92"/>
                  </a:lnTo>
                  <a:lnTo>
                    <a:pt x="33" y="95"/>
                  </a:lnTo>
                  <a:lnTo>
                    <a:pt x="27" y="98"/>
                  </a:lnTo>
                  <a:lnTo>
                    <a:pt x="29" y="103"/>
                  </a:lnTo>
                  <a:lnTo>
                    <a:pt x="35" y="106"/>
                  </a:lnTo>
                  <a:lnTo>
                    <a:pt x="40" y="106"/>
                  </a:lnTo>
                  <a:lnTo>
                    <a:pt x="46" y="107"/>
                  </a:lnTo>
                  <a:lnTo>
                    <a:pt x="53" y="106"/>
                  </a:lnTo>
                  <a:lnTo>
                    <a:pt x="60" y="109"/>
                  </a:lnTo>
                  <a:lnTo>
                    <a:pt x="66" y="110"/>
                  </a:lnTo>
                  <a:lnTo>
                    <a:pt x="71" y="106"/>
                  </a:lnTo>
                  <a:lnTo>
                    <a:pt x="81" y="105"/>
                  </a:lnTo>
                  <a:lnTo>
                    <a:pt x="90" y="104"/>
                  </a:lnTo>
                  <a:lnTo>
                    <a:pt x="100" y="102"/>
                  </a:lnTo>
                  <a:lnTo>
                    <a:pt x="109" y="98"/>
                  </a:lnTo>
                  <a:lnTo>
                    <a:pt x="118" y="94"/>
                  </a:lnTo>
                  <a:lnTo>
                    <a:pt x="126" y="87"/>
                  </a:lnTo>
                  <a:lnTo>
                    <a:pt x="131" y="80"/>
                  </a:lnTo>
                  <a:lnTo>
                    <a:pt x="136" y="69"/>
                  </a:lnTo>
                  <a:lnTo>
                    <a:pt x="137" y="74"/>
                  </a:lnTo>
                  <a:lnTo>
                    <a:pt x="137" y="81"/>
                  </a:lnTo>
                  <a:lnTo>
                    <a:pt x="136" y="88"/>
                  </a:lnTo>
                  <a:lnTo>
                    <a:pt x="135" y="95"/>
                  </a:lnTo>
                  <a:lnTo>
                    <a:pt x="129" y="102"/>
                  </a:lnTo>
                  <a:lnTo>
                    <a:pt x="122" y="109"/>
                  </a:lnTo>
                  <a:lnTo>
                    <a:pt x="114" y="114"/>
                  </a:lnTo>
                  <a:lnTo>
                    <a:pt x="105" y="119"/>
                  </a:lnTo>
                  <a:lnTo>
                    <a:pt x="96" y="122"/>
                  </a:lnTo>
                  <a:lnTo>
                    <a:pt x="86" y="125"/>
                  </a:lnTo>
                  <a:lnTo>
                    <a:pt x="77" y="126"/>
                  </a:lnTo>
                  <a:lnTo>
                    <a:pt x="67" y="125"/>
                  </a:lnTo>
                  <a:lnTo>
                    <a:pt x="60" y="125"/>
                  </a:lnTo>
                  <a:lnTo>
                    <a:pt x="53" y="124"/>
                  </a:lnTo>
                  <a:lnTo>
                    <a:pt x="46" y="122"/>
                  </a:lnTo>
                  <a:lnTo>
                    <a:pt x="39" y="121"/>
                  </a:lnTo>
                  <a:lnTo>
                    <a:pt x="32" y="119"/>
                  </a:lnTo>
                  <a:lnTo>
                    <a:pt x="27" y="115"/>
                  </a:lnTo>
                  <a:lnTo>
                    <a:pt x="22" y="111"/>
                  </a:lnTo>
                  <a:lnTo>
                    <a:pt x="19" y="105"/>
                  </a:lnTo>
                  <a:lnTo>
                    <a:pt x="16" y="90"/>
                  </a:lnTo>
                  <a:lnTo>
                    <a:pt x="12" y="76"/>
                  </a:lnTo>
                  <a:lnTo>
                    <a:pt x="8" y="63"/>
                  </a:lnTo>
                  <a:lnTo>
                    <a:pt x="7" y="49"/>
                  </a:lnTo>
                  <a:lnTo>
                    <a:pt x="6" y="43"/>
                  </a:lnTo>
                  <a:lnTo>
                    <a:pt x="4" y="37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4" y="30"/>
                  </a:lnTo>
                  <a:lnTo>
                    <a:pt x="8" y="33"/>
                  </a:lnTo>
                  <a:lnTo>
                    <a:pt x="12" y="33"/>
                  </a:lnTo>
                  <a:lnTo>
                    <a:pt x="19" y="31"/>
                  </a:lnTo>
                  <a:lnTo>
                    <a:pt x="23" y="35"/>
                  </a:lnTo>
                  <a:lnTo>
                    <a:pt x="29" y="35"/>
                  </a:lnTo>
                  <a:lnTo>
                    <a:pt x="33" y="34"/>
                  </a:lnTo>
                  <a:lnTo>
                    <a:pt x="39" y="35"/>
                  </a:lnTo>
                  <a:lnTo>
                    <a:pt x="47" y="37"/>
                  </a:lnTo>
                  <a:lnTo>
                    <a:pt x="57" y="37"/>
                  </a:lnTo>
                  <a:lnTo>
                    <a:pt x="63" y="36"/>
                  </a:lnTo>
                  <a:lnTo>
                    <a:pt x="71" y="34"/>
                  </a:lnTo>
                  <a:lnTo>
                    <a:pt x="80" y="30"/>
                  </a:lnTo>
                  <a:lnTo>
                    <a:pt x="88" y="28"/>
                  </a:lnTo>
                  <a:lnTo>
                    <a:pt x="95" y="26"/>
                  </a:lnTo>
                  <a:lnTo>
                    <a:pt x="103" y="25"/>
                  </a:lnTo>
                  <a:lnTo>
                    <a:pt x="105" y="22"/>
                  </a:lnTo>
                  <a:lnTo>
                    <a:pt x="108" y="20"/>
                  </a:lnTo>
                  <a:lnTo>
                    <a:pt x="112" y="19"/>
                  </a:lnTo>
                  <a:lnTo>
                    <a:pt x="114" y="18"/>
                  </a:lnTo>
                  <a:lnTo>
                    <a:pt x="130" y="0"/>
                  </a:lnTo>
                  <a:lnTo>
                    <a:pt x="131" y="5"/>
                  </a:lnTo>
                  <a:lnTo>
                    <a:pt x="133" y="10"/>
                  </a:lnTo>
                  <a:lnTo>
                    <a:pt x="133" y="15"/>
                  </a:lnTo>
                  <a:lnTo>
                    <a:pt x="131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</p:spTree>
    <p:extLst>
      <p:ext uri="{BB962C8B-B14F-4D97-AF65-F5344CB8AC3E}">
        <p14:creationId xmlns:p14="http://schemas.microsoft.com/office/powerpoint/2010/main" val="989643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A1616-54DB-B14C-883A-F567AE81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43" y="0"/>
            <a:ext cx="10177152" cy="109253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Выбор организационно-правовой формы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488535"/>
              </p:ext>
            </p:extLst>
          </p:nvPr>
        </p:nvGraphicFramePr>
        <p:xfrm>
          <a:off x="249382" y="2661545"/>
          <a:ext cx="11720945" cy="4482400"/>
        </p:xfrm>
        <a:graphic>
          <a:graphicData uri="http://schemas.openxmlformats.org/drawingml/2006/table">
            <a:tbl>
              <a:tblPr/>
              <a:tblGrid>
                <a:gridCol w="1567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3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650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 dirty="0" smtClean="0">
                          <a:effectLst/>
                        </a:rPr>
                        <a:t>ОКОПФ</a:t>
                      </a:r>
                      <a:endParaRPr lang="ru-RU" sz="1500" b="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dirty="0" smtClean="0">
                          <a:effectLst/>
                        </a:rPr>
                        <a:t>ОПФ юридических</a:t>
                      </a:r>
                      <a:r>
                        <a:rPr lang="ru-RU" sz="1800" baseline="0" dirty="0" smtClean="0">
                          <a:effectLst/>
                        </a:rPr>
                        <a:t> лиц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650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 dirty="0" smtClean="0">
                          <a:effectLst/>
                        </a:rPr>
                        <a:t>1 </a:t>
                      </a:r>
                      <a:r>
                        <a:rPr lang="ru-RU" sz="1500" b="0" dirty="0">
                          <a:effectLst/>
                        </a:rPr>
                        <a:t>10 00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none" strike="noStrike" dirty="0" smtClean="0">
                          <a:solidFill>
                            <a:srgbClr val="2F460D"/>
                          </a:solidFill>
                          <a:effectLst/>
                          <a:hlinkClick r:id="rId2"/>
                        </a:rPr>
                        <a:t>Хозяйственные </a:t>
                      </a:r>
                      <a:r>
                        <a:rPr lang="ru-RU" sz="1800" u="none" strike="noStrike" dirty="0">
                          <a:solidFill>
                            <a:srgbClr val="2F460D"/>
                          </a:solidFill>
                          <a:effectLst/>
                          <a:hlinkClick r:id="rId2"/>
                        </a:rPr>
                        <a:t>товарищества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650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 dirty="0">
                          <a:effectLst/>
                        </a:rPr>
                        <a:t>1 20 00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3"/>
                        </a:rPr>
                        <a:t>Хозяйственные общества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650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>
                          <a:effectLst/>
                        </a:rPr>
                        <a:t>1 22 00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4"/>
                        </a:rPr>
                        <a:t>Акционерные общества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650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 dirty="0">
                          <a:effectLst/>
                        </a:rPr>
                        <a:t>1 23 00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5"/>
                        </a:rPr>
                        <a:t>Общества с ограниченной ответственностью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650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>
                          <a:effectLst/>
                        </a:rPr>
                        <a:t>1 30 00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6"/>
                        </a:rPr>
                        <a:t>Хозяйственные партнерства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650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>
                          <a:effectLst/>
                        </a:rPr>
                        <a:t>1 40 00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7"/>
                        </a:rPr>
                        <a:t>Производственные кооперативы (артели)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479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>
                          <a:effectLst/>
                        </a:rPr>
                        <a:t>1 41 00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8"/>
                        </a:rPr>
                        <a:t>Сельскохозяйственные производственные кооперативы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 dirty="0">
                          <a:effectLst/>
                        </a:rPr>
                        <a:t>1 42 00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9"/>
                        </a:rPr>
                        <a:t>Производственные кооперативы (кроме сельскохозяйственных производственных кооперативов)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50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>
                          <a:effectLst/>
                        </a:rPr>
                        <a:t>1 53 00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10"/>
                        </a:rPr>
                        <a:t>Крестьянские (фермерские) хозяйства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479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 dirty="0">
                          <a:effectLst/>
                        </a:rPr>
                        <a:t>1 90 00</a:t>
                      </a: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800" u="sng" dirty="0">
                          <a:effectLst/>
                          <a:hlinkClick r:id="rId11"/>
                        </a:rPr>
                        <a:t>Прочие юридические лица, являющиеся коммерческими организациями</a:t>
                      </a:r>
                      <a:endParaRPr lang="ru-RU" sz="1800" dirty="0">
                        <a:effectLst/>
                      </a:endParaRPr>
                    </a:p>
                  </a:txBody>
                  <a:tcPr marL="61809" marR="61809" marT="61809" marB="618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9382" y="1092530"/>
            <a:ext cx="117209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system-ui"/>
              </a:rPr>
              <a:t>Организационно-правовыми формами юридических лиц, являющихся коммерческими корпоративными организациями, признаются организационно-правовые формы, в которых создаются юридические лица, преследующие извлечение прибыли в качестве основной цели своей деятельности (ГК РФ, п. 1, ст. 50) и учредители (участники) которых обладают правом участия (членства) в них и формирования их высшего органа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07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23C17FA-28CC-2B4B-9088-BD5DFFCA9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"/>
            <a:ext cx="8021638" cy="606425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14350" indent="-514350" algn="ctr">
              <a:defRPr/>
            </a:pP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Определение потребности в кадрах</a:t>
            </a:r>
          </a:p>
        </p:txBody>
      </p:sp>
      <p:graphicFrame>
        <p:nvGraphicFramePr>
          <p:cNvPr id="33" name="Group 48">
            <a:extLst>
              <a:ext uri="{FF2B5EF4-FFF2-40B4-BE49-F238E27FC236}">
                <a16:creationId xmlns:a16="http://schemas.microsoft.com/office/drawing/2014/main" id="{5A0A4673-E424-9742-8B9D-BA15E10E8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036412"/>
              </p:ext>
            </p:extLst>
          </p:nvPr>
        </p:nvGraphicFramePr>
        <p:xfrm>
          <a:off x="1752600" y="3809443"/>
          <a:ext cx="8610600" cy="1957388"/>
        </p:xfrm>
        <a:graphic>
          <a:graphicData uri="http://schemas.openxmlformats.org/drawingml/2006/table">
            <a:tbl>
              <a:tblPr/>
              <a:tblGrid>
                <a:gridCol w="1107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Должность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Кол-во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человек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Требования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Функции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Заработная плата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Юрист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Высшее образование, опыт работы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Юридическое сопровождение деятельности компании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Оклад 10 000 + премия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Бухгалтер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Высшее образование, опыт работы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Ведение бухгалтерского и налогового учета и подача отчетностей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Оклад 8000 + премия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………………….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…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9459" name="Группа 30">
            <a:extLst>
              <a:ext uri="{FF2B5EF4-FFF2-40B4-BE49-F238E27FC236}">
                <a16:creationId xmlns:a16="http://schemas.microsoft.com/office/drawing/2014/main" id="{B9E32E12-9E8E-704B-BCE7-4CCBDF338172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447800"/>
            <a:ext cx="8153400" cy="1610300"/>
            <a:chOff x="342000" y="1664767"/>
            <a:chExt cx="8421000" cy="2036172"/>
          </a:xfrm>
        </p:grpSpPr>
        <p:sp>
          <p:nvSpPr>
            <p:cNvPr id="269316" name="Text Box 4">
              <a:extLst>
                <a:ext uri="{FF2B5EF4-FFF2-40B4-BE49-F238E27FC236}">
                  <a16:creationId xmlns:a16="http://schemas.microsoft.com/office/drawing/2014/main" id="{8C782FCA-50A9-7149-9D81-8CCF0AC5D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1467" y="1664767"/>
              <a:ext cx="2662715" cy="467008"/>
            </a:xfrm>
            <a:prstGeom prst="rect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dirty="0"/>
                <a:t>ДИРЕКТОР</a:t>
              </a:r>
            </a:p>
          </p:txBody>
        </p:sp>
        <p:sp>
          <p:nvSpPr>
            <p:cNvPr id="269317" name="Text Box 5">
              <a:extLst>
                <a:ext uri="{FF2B5EF4-FFF2-40B4-BE49-F238E27FC236}">
                  <a16:creationId xmlns:a16="http://schemas.microsoft.com/office/drawing/2014/main" id="{46B890EF-4F50-D34F-AB09-8930063A1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185" y="2961510"/>
              <a:ext cx="1944569" cy="467008"/>
            </a:xfrm>
            <a:prstGeom prst="rect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dirty="0"/>
                <a:t>Гл. бухгалтер</a:t>
              </a:r>
            </a:p>
          </p:txBody>
        </p:sp>
        <p:sp>
          <p:nvSpPr>
            <p:cNvPr id="269318" name="Text Box 6">
              <a:extLst>
                <a:ext uri="{FF2B5EF4-FFF2-40B4-BE49-F238E27FC236}">
                  <a16:creationId xmlns:a16="http://schemas.microsoft.com/office/drawing/2014/main" id="{161F95EC-36A9-B243-AE48-69C25E9C4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000" y="2961510"/>
              <a:ext cx="1944569" cy="467008"/>
            </a:xfrm>
            <a:prstGeom prst="rect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dirty="0"/>
                <a:t>Гл. инженер</a:t>
              </a:r>
            </a:p>
          </p:txBody>
        </p:sp>
        <p:sp>
          <p:nvSpPr>
            <p:cNvPr id="269319" name="Text Box 7">
              <a:extLst>
                <a:ext uri="{FF2B5EF4-FFF2-40B4-BE49-F238E27FC236}">
                  <a16:creationId xmlns:a16="http://schemas.microsoft.com/office/drawing/2014/main" id="{1192C065-8855-9746-82A6-4EDF61731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308" y="2961510"/>
              <a:ext cx="1944569" cy="739429"/>
            </a:xfrm>
            <a:prstGeom prst="rect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600" dirty="0" err="1"/>
                <a:t>Нач</a:t>
              </a:r>
              <a:r>
                <a:rPr lang="ru-RU" sz="1600" dirty="0"/>
                <a:t>. отдела маркетинга</a:t>
              </a:r>
            </a:p>
          </p:txBody>
        </p:sp>
        <p:sp>
          <p:nvSpPr>
            <p:cNvPr id="269320" name="Text Box 8">
              <a:extLst>
                <a:ext uri="{FF2B5EF4-FFF2-40B4-BE49-F238E27FC236}">
                  <a16:creationId xmlns:a16="http://schemas.microsoft.com/office/drawing/2014/main" id="{53FFBDFB-DF7A-B84E-998B-F2F41BE16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8431" y="2961510"/>
              <a:ext cx="1944569" cy="428091"/>
            </a:xfrm>
            <a:prstGeom prst="rect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1600" dirty="0" err="1"/>
                <a:t>Нач</a:t>
              </a:r>
              <a:r>
                <a:rPr lang="ru-RU" sz="1600" dirty="0"/>
                <a:t>. отдела кадров</a:t>
              </a:r>
            </a:p>
          </p:txBody>
        </p:sp>
        <p:grpSp>
          <p:nvGrpSpPr>
            <p:cNvPr id="19500" name="Группа 28">
              <a:extLst>
                <a:ext uri="{FF2B5EF4-FFF2-40B4-BE49-F238E27FC236}">
                  <a16:creationId xmlns:a16="http://schemas.microsoft.com/office/drawing/2014/main" id="{0C8B08EA-BBB0-C64A-B143-B789AB791E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0806" y="1969567"/>
              <a:ext cx="6250782" cy="990600"/>
              <a:chOff x="1370806" y="1828800"/>
              <a:chExt cx="6250782" cy="762794"/>
            </a:xfrm>
          </p:grpSpPr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8BEBC898-49C3-8345-8817-941E845A87C8}"/>
                  </a:ext>
                </a:extLst>
              </p:cNvPr>
              <p:cNvCxnSpPr/>
              <p:nvPr/>
            </p:nvCxnSpPr>
            <p:spPr bwMode="auto">
              <a:xfrm>
                <a:off x="1371670" y="2210836"/>
                <a:ext cx="6248526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55B79391-1D44-FD49-BAF5-EBA6CE7F09D9}"/>
                  </a:ext>
                </a:extLst>
              </p:cNvPr>
              <p:cNvCxnSpPr/>
              <p:nvPr/>
            </p:nvCxnSpPr>
            <p:spPr bwMode="auto">
              <a:xfrm rot="5400000">
                <a:off x="4382098" y="2019120"/>
                <a:ext cx="381793" cy="1640"/>
              </a:xfrm>
              <a:prstGeom prst="line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192F10D7-BA2D-5A49-8D37-97366CBDEE2A}"/>
                  </a:ext>
                </a:extLst>
              </p:cNvPr>
              <p:cNvCxnSpPr/>
              <p:nvPr/>
            </p:nvCxnSpPr>
            <p:spPr bwMode="auto">
              <a:xfrm rot="5400000">
                <a:off x="1180728" y="2400140"/>
                <a:ext cx="380247" cy="1639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3EF7271B-DC09-A541-B81B-F633C1AB7EAA}"/>
                  </a:ext>
                </a:extLst>
              </p:cNvPr>
              <p:cNvCxnSpPr/>
              <p:nvPr/>
            </p:nvCxnSpPr>
            <p:spPr bwMode="auto">
              <a:xfrm rot="5400000">
                <a:off x="3163780" y="2399367"/>
                <a:ext cx="378700" cy="1640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CB05B4E6-2098-A047-A86B-A1C00C7E8194}"/>
                  </a:ext>
                </a:extLst>
              </p:cNvPr>
              <p:cNvCxnSpPr/>
              <p:nvPr/>
            </p:nvCxnSpPr>
            <p:spPr bwMode="auto">
              <a:xfrm rot="5400000">
                <a:off x="5298543" y="2399367"/>
                <a:ext cx="378700" cy="1640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>
                <a:extLst>
                  <a:ext uri="{FF2B5EF4-FFF2-40B4-BE49-F238E27FC236}">
                    <a16:creationId xmlns:a16="http://schemas.microsoft.com/office/drawing/2014/main" id="{EA20B150-E374-7940-8287-146347650BE9}"/>
                  </a:ext>
                </a:extLst>
              </p:cNvPr>
              <p:cNvCxnSpPr/>
              <p:nvPr/>
            </p:nvCxnSpPr>
            <p:spPr bwMode="auto">
              <a:xfrm rot="5400000">
                <a:off x="7431666" y="2399367"/>
                <a:ext cx="378700" cy="1639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460" name="TextBox 29">
            <a:extLst>
              <a:ext uri="{FF2B5EF4-FFF2-40B4-BE49-F238E27FC236}">
                <a16:creationId xmlns:a16="http://schemas.microsoft.com/office/drawing/2014/main" id="{DFEE24AC-ABCE-004A-A40D-3C508C6D4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1"/>
            <a:ext cx="91074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2400" b="1"/>
              <a:t>2.1. Описание организационной структуры предприятия</a:t>
            </a:r>
          </a:p>
          <a:p>
            <a:pPr algn="just" eaLnBrk="1" hangingPunct="1"/>
            <a:r>
              <a:rPr lang="ru-RU" altLang="ru-RU" sz="2000"/>
              <a:t>Пример: линейно-функциональная структура предприятия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678271C4-24EF-F34E-BA83-E2A86E8EE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defRPr/>
            </a:pPr>
            <a:r>
              <a:rPr lang="ru-RU" sz="2400" b="1" kern="0" dirty="0"/>
              <a:t>2.2. Описание и обоснование потребности в кадрах: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A8B9981C-208E-334E-BF23-F1B392542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1" y="5707558"/>
            <a:ext cx="9655897" cy="60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defRPr/>
            </a:pPr>
            <a:r>
              <a:rPr lang="ru-RU" sz="2400" b="1" kern="0" dirty="0"/>
              <a:t>2.3. Составление штатного расписания и должностных инструкций.</a:t>
            </a:r>
          </a:p>
        </p:txBody>
      </p:sp>
    </p:spTree>
    <p:extLst>
      <p:ext uri="{BB962C8B-B14F-4D97-AF65-F5344CB8AC3E}">
        <p14:creationId xmlns:p14="http://schemas.microsoft.com/office/powerpoint/2010/main" val="4163571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23C17FA-28CC-2B4B-9088-BD5DFFCA9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"/>
            <a:ext cx="8021638" cy="606425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14350" indent="-514350" algn="ctr">
              <a:defRPr/>
            </a:pP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Определение потребности в кадрах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3B3FF3-B27E-5446-BD53-F44F4D096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426"/>
            <a:ext cx="12192000" cy="59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4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F8D4BE-2E4E-9E47-9747-EC4CBA48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4946" y="1631518"/>
            <a:ext cx="9144000" cy="23876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844BF"/>
                </a:solidFill>
              </a:rPr>
              <a:t>Производственный</a:t>
            </a:r>
            <a:r>
              <a:rPr lang="ru-RU" b="1" dirty="0">
                <a:solidFill>
                  <a:schemeClr val="accent5"/>
                </a:solidFill>
              </a:rPr>
              <a:t> </a:t>
            </a:r>
            <a:br>
              <a:rPr lang="ru-RU" b="1" dirty="0">
                <a:solidFill>
                  <a:schemeClr val="accent5"/>
                </a:solidFill>
              </a:rPr>
            </a:br>
            <a:r>
              <a:rPr lang="ru-RU" b="1" dirty="0">
                <a:solidFill>
                  <a:srgbClr val="A844BF"/>
                </a:solidFill>
              </a:rPr>
              <a:t>план</a:t>
            </a:r>
            <a:endParaRPr lang="ru-RU" dirty="0">
              <a:solidFill>
                <a:srgbClr val="A844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70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5547FA7C-A992-1C46-8D35-E1CE0AD7DA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6893" y="1676400"/>
            <a:ext cx="10291143" cy="38100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80000"/>
              </a:lnSpc>
              <a:buNone/>
            </a:pPr>
            <a:endParaRPr lang="ru-RU" altLang="ru-RU" sz="2000" dirty="0">
              <a:solidFill>
                <a:srgbClr val="FF33CC"/>
              </a:solidFill>
            </a:endParaRPr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r>
              <a:rPr lang="ru-RU" altLang="ru-RU" sz="3400" dirty="0"/>
              <a:t>1</a:t>
            </a:r>
            <a:r>
              <a:rPr lang="ru-RU" altLang="ru-RU" sz="3800" dirty="0"/>
              <a:t>. Выбор технологии производства;</a:t>
            </a:r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endParaRPr lang="ru-RU" altLang="ru-RU" sz="3800" dirty="0"/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r>
              <a:rPr lang="ru-RU" altLang="ru-RU" sz="3800" dirty="0"/>
              <a:t>2. Определение необходимого технического оснащения (оборудование);</a:t>
            </a:r>
          </a:p>
          <a:p>
            <a:pPr marL="0" indent="0">
              <a:lnSpc>
                <a:spcPct val="80000"/>
              </a:lnSpc>
              <a:spcBef>
                <a:spcPts val="500"/>
              </a:spcBef>
            </a:pPr>
            <a:endParaRPr lang="ru-RU" altLang="ru-RU" sz="3800" dirty="0"/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r>
              <a:rPr lang="ru-RU" altLang="ru-RU" sz="3800" dirty="0"/>
              <a:t>3. Определение видов сырья и материалов;</a:t>
            </a:r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endParaRPr lang="ru-RU" altLang="ru-RU" sz="3800" dirty="0"/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r>
              <a:rPr lang="ru-RU" altLang="ru-RU" sz="3800" dirty="0"/>
              <a:t>4. Расчет затрат на производство;</a:t>
            </a:r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endParaRPr lang="ru-RU" altLang="ru-RU" sz="3800" dirty="0"/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r>
              <a:rPr lang="ru-RU" altLang="ru-RU" sz="3800" dirty="0"/>
              <a:t>5. Составление плана производства продукции;</a:t>
            </a:r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endParaRPr lang="ru-RU" altLang="ru-RU" sz="3800" dirty="0"/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r>
              <a:rPr lang="ru-RU" altLang="ru-RU" sz="3800" dirty="0"/>
              <a:t>6. Определение производственной себестоимости продукции.</a:t>
            </a:r>
          </a:p>
        </p:txBody>
      </p:sp>
      <p:sp>
        <p:nvSpPr>
          <p:cNvPr id="29699" name="Rectangle 6">
            <a:extLst>
              <a:ext uri="{FF2B5EF4-FFF2-40B4-BE49-F238E27FC236}">
                <a16:creationId xmlns:a16="http://schemas.microsoft.com/office/drawing/2014/main" id="{7F964BA7-C89E-5C46-AB09-D96E4D0F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752" y="160318"/>
            <a:ext cx="9223169" cy="954107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539750">
              <a:defRPr/>
            </a:pP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технологического процесса и составление сметы затрат на производство включает:</a:t>
            </a:r>
          </a:p>
        </p:txBody>
      </p:sp>
      <p:pic>
        <p:nvPicPr>
          <p:cNvPr id="22532" name="Picture 12" descr="j0304933">
            <a:extLst>
              <a:ext uri="{FF2B5EF4-FFF2-40B4-BE49-F238E27FC236}">
                <a16:creationId xmlns:a16="http://schemas.microsoft.com/office/drawing/2014/main" id="{F8894374-ED79-0144-9C2A-1B8264AD1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504" y="5214144"/>
            <a:ext cx="1819275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914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B41549-E6E9-FA4F-86B5-52D0B365B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001000" cy="10668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altLang="ru-RU" sz="3200" dirty="0">
                <a:solidFill>
                  <a:schemeClr val="tx2"/>
                </a:solidFill>
              </a:rPr>
              <a:t>Определение производственной себестоимости продукции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D5CBE3A-1A53-6141-A138-72489B77F2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143000"/>
            <a:ext cx="8229600" cy="4953000"/>
          </a:xfrm>
        </p:spPr>
        <p:txBody>
          <a:bodyPr/>
          <a:lstStyle/>
          <a:p>
            <a:pPr marL="631825" indent="630238" algn="just">
              <a:lnSpc>
                <a:spcPct val="80000"/>
              </a:lnSpc>
            </a:pPr>
            <a:endParaRPr lang="ru-RU" altLang="ru-RU" sz="2400" dirty="0"/>
          </a:p>
          <a:p>
            <a:pPr marL="631825" indent="630238" algn="just">
              <a:lnSpc>
                <a:spcPct val="80000"/>
              </a:lnSpc>
              <a:buNone/>
            </a:pPr>
            <a:r>
              <a:rPr lang="ru-RU" altLang="ru-RU" sz="2400" b="1" dirty="0">
                <a:solidFill>
                  <a:srgbClr val="8409FF"/>
                </a:solidFill>
              </a:rPr>
              <a:t>Производственная себестоимость продукции</a:t>
            </a:r>
            <a:r>
              <a:rPr lang="ru-RU" altLang="ru-RU" sz="2400" dirty="0">
                <a:solidFill>
                  <a:srgbClr val="8409FF"/>
                </a:solidFill>
              </a:rPr>
              <a:t> </a:t>
            </a:r>
            <a:r>
              <a:rPr lang="ru-RU" altLang="ru-RU" sz="2400" dirty="0"/>
              <a:t>- совокупность прямых издержек, связанных с производством изделия; </a:t>
            </a:r>
          </a:p>
          <a:p>
            <a:pPr marL="631825" indent="630238" algn="just">
              <a:lnSpc>
                <a:spcPct val="80000"/>
              </a:lnSpc>
              <a:buNone/>
            </a:pPr>
            <a:endParaRPr lang="ru-RU" altLang="ru-RU" sz="2400" dirty="0"/>
          </a:p>
          <a:p>
            <a:pPr marL="631825" indent="630238" algn="just">
              <a:lnSpc>
                <a:spcPct val="80000"/>
              </a:lnSpc>
              <a:buNone/>
            </a:pPr>
            <a:r>
              <a:rPr lang="ru-RU" altLang="ru-RU" sz="2400" u="sng" dirty="0">
                <a:solidFill>
                  <a:srgbClr val="00B050"/>
                </a:solidFill>
              </a:rPr>
              <a:t>Себестоимость</a:t>
            </a:r>
            <a:r>
              <a:rPr lang="ru-RU" altLang="ru-RU" sz="2400" dirty="0"/>
              <a:t> включает в себя: </a:t>
            </a:r>
          </a:p>
          <a:p>
            <a:pPr marL="631825" indent="630238" algn="just">
              <a:lnSpc>
                <a:spcPct val="80000"/>
              </a:lnSpc>
              <a:buNone/>
            </a:pPr>
            <a:r>
              <a:rPr lang="ru-RU" altLang="ru-RU" sz="2400" dirty="0"/>
              <a:t>- затраты на сырье и материалы; </a:t>
            </a:r>
          </a:p>
          <a:p>
            <a:pPr marL="631825" indent="630238" algn="just">
              <a:lnSpc>
                <a:spcPct val="80000"/>
              </a:lnSpc>
              <a:buNone/>
            </a:pPr>
            <a:r>
              <a:rPr lang="ru-RU" altLang="ru-RU" sz="2400" dirty="0"/>
              <a:t>- заработная плата рабочего персонала; </a:t>
            </a:r>
          </a:p>
          <a:p>
            <a:pPr marL="631825" indent="630238" algn="just">
              <a:lnSpc>
                <a:spcPct val="80000"/>
              </a:lnSpc>
              <a:buNone/>
            </a:pPr>
            <a:r>
              <a:rPr lang="ru-RU" altLang="ru-RU" sz="2400" dirty="0"/>
              <a:t>- амортизация основных средств</a:t>
            </a:r>
          </a:p>
          <a:p>
            <a:pPr marL="631825" indent="630238" algn="just">
              <a:lnSpc>
                <a:spcPct val="80000"/>
              </a:lnSpc>
              <a:buNone/>
            </a:pPr>
            <a:r>
              <a:rPr lang="ru-RU" altLang="ru-RU" sz="2400" dirty="0"/>
              <a:t>-  коммунальные платежи;</a:t>
            </a:r>
          </a:p>
          <a:p>
            <a:pPr marL="631825" indent="630238" algn="just">
              <a:lnSpc>
                <a:spcPct val="80000"/>
              </a:lnSpc>
              <a:buNone/>
            </a:pPr>
            <a:r>
              <a:rPr lang="ru-RU" altLang="ru-RU" sz="2400" dirty="0"/>
              <a:t>- общехозяйственные расходы и т.д.</a:t>
            </a:r>
          </a:p>
          <a:p>
            <a:pPr marL="631825" indent="630238">
              <a:lnSpc>
                <a:spcPct val="80000"/>
              </a:lnSpc>
              <a:buNone/>
            </a:pPr>
            <a:endParaRPr lang="ru-RU" altLang="ru-RU" sz="2400" dirty="0"/>
          </a:p>
          <a:p>
            <a:pPr marL="631825" indent="630238">
              <a:lnSpc>
                <a:spcPct val="80000"/>
              </a:lnSpc>
              <a:buNone/>
            </a:pPr>
            <a:endParaRPr lang="ru-RU" altLang="ru-RU" sz="2400" dirty="0"/>
          </a:p>
          <a:p>
            <a:pPr marL="631825" indent="630238">
              <a:lnSpc>
                <a:spcPct val="80000"/>
              </a:lnSpc>
            </a:pPr>
            <a:endParaRPr lang="ru-RU" altLang="ru-RU" sz="2400" dirty="0"/>
          </a:p>
          <a:p>
            <a:pPr marL="631825" indent="630238">
              <a:lnSpc>
                <a:spcPct val="80000"/>
              </a:lnSpc>
            </a:pP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964038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3B17F-1B8F-D94C-B294-263E5787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33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/>
              <a:t>Пример определения себестоимости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27D3F3-785C-3948-857C-DF0CCF23A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331" y="1825625"/>
            <a:ext cx="8595337" cy="4351338"/>
          </a:xfrm>
        </p:spPr>
      </p:pic>
    </p:spTree>
    <p:extLst>
      <p:ext uri="{BB962C8B-B14F-4D97-AF65-F5344CB8AC3E}">
        <p14:creationId xmlns:p14="http://schemas.microsoft.com/office/powerpoint/2010/main" val="2130878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55" name="Group 67">
            <a:extLst>
              <a:ext uri="{FF2B5EF4-FFF2-40B4-BE49-F238E27FC236}">
                <a16:creationId xmlns:a16="http://schemas.microsoft.com/office/drawing/2014/main" id="{36126B39-9525-F546-8C67-C07C4EE17675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990600"/>
          <a:ext cx="8077200" cy="5169462"/>
        </p:xfrm>
        <a:graphic>
          <a:graphicData uri="http://schemas.openxmlformats.org/drawingml/2006/table">
            <a:tbl>
              <a:tblPr/>
              <a:tblGrid>
                <a:gridCol w="367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5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6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Показатели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 год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 год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 год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Итого по проекту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Выручка -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всего, в том числе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-картофель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-морковь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-капуста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-свекла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-лук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Затраты -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всего, в том числе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03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на сырье и материалы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-общехозяйственные расходы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-коммунальные услуги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Валовая прибыль-всего</a:t>
                      </a: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7540" name="Rectangle 212">
            <a:extLst>
              <a:ext uri="{FF2B5EF4-FFF2-40B4-BE49-F238E27FC236}">
                <a16:creationId xmlns:a16="http://schemas.microsoft.com/office/drawing/2014/main" id="{894A1A64-C5EE-684D-82AB-7111FB7D6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700" y="199901"/>
            <a:ext cx="7239000" cy="6858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План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030558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0DC9-FEA4-354A-97A2-BFE53A65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9D52F1-9A83-A047-B7DE-CA3ED8B8B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69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F8D4BE-2E4E-9E47-9747-EC4CBA48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4946" y="1631518"/>
            <a:ext cx="9144000" cy="23876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844BF"/>
                </a:solidFill>
              </a:rPr>
              <a:t>Маркетинговый </a:t>
            </a:r>
            <a:br>
              <a:rPr lang="ru-RU" b="1" dirty="0">
                <a:solidFill>
                  <a:srgbClr val="A844BF"/>
                </a:solidFill>
              </a:rPr>
            </a:br>
            <a:r>
              <a:rPr lang="ru-RU" b="1" dirty="0">
                <a:solidFill>
                  <a:srgbClr val="A844BF"/>
                </a:solidFill>
              </a:rPr>
              <a:t>план</a:t>
            </a:r>
            <a:endParaRPr lang="ru-RU" dirty="0">
              <a:solidFill>
                <a:srgbClr val="A844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3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9CB8B-7A96-6E4A-A003-740CFD1A58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025"/>
            <a:ext cx="10515600" cy="68421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Актуальность бизнес-идеи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434C5C-5196-F444-8A6A-A99FBFF355C0}"/>
              </a:ext>
            </a:extLst>
          </p:cNvPr>
          <p:cNvSpPr/>
          <p:nvPr/>
        </p:nvSpPr>
        <p:spPr>
          <a:xfrm>
            <a:off x="540326" y="1064877"/>
            <a:ext cx="11388437" cy="707886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3300"/>
                </a:solidFill>
              </a:rPr>
              <a:t>Бизнес-идея </a:t>
            </a:r>
            <a:r>
              <a:rPr lang="ru-RU" sz="2000" dirty="0">
                <a:solidFill>
                  <a:srgbClr val="003300"/>
                </a:solidFill>
              </a:rPr>
              <a:t>- это идея создания нового конкурентного продукта или услуги, которые можно положить в основу нового или в развитие существующего бизнеса.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3EED6-D572-3D4B-AD25-D44A9FF14C19}"/>
              </a:ext>
            </a:extLst>
          </p:cNvPr>
          <p:cNvSpPr txBox="1"/>
          <p:nvPr/>
        </p:nvSpPr>
        <p:spPr>
          <a:xfrm>
            <a:off x="8931920" y="2103665"/>
            <a:ext cx="2238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>
                <a:latin typeface="Calibri" panose="020F0502020204030204" pitchFamily="34" charset="0"/>
              </a:rPr>
              <a:t>В чем уникальность </a:t>
            </a:r>
          </a:p>
          <a:p>
            <a:r>
              <a:rPr lang="ru-RU" altLang="ru-RU" b="1" dirty="0">
                <a:latin typeface="Calibri" panose="020F0502020204030204" pitchFamily="34" charset="0"/>
              </a:rPr>
              <a:t>МОЕЙ ИДЕИ </a:t>
            </a:r>
          </a:p>
          <a:p>
            <a:r>
              <a:rPr lang="ru-RU" altLang="ru-RU" b="1" dirty="0">
                <a:latin typeface="Calibri" panose="020F0502020204030204" pitchFamily="34" charset="0"/>
              </a:rPr>
              <a:t>для МОЕГО района?</a:t>
            </a:r>
            <a:endParaRPr lang="ru-RU" dirty="0"/>
          </a:p>
        </p:txBody>
      </p:sp>
      <p:pic>
        <p:nvPicPr>
          <p:cNvPr id="9" name="Picture 58">
            <a:extLst>
              <a:ext uri="{FF2B5EF4-FFF2-40B4-BE49-F238E27FC236}">
                <a16:creationId xmlns:a16="http://schemas.microsoft.com/office/drawing/2014/main" id="{4BE9842F-8F9E-F945-8B63-02549E171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286" y="3498921"/>
            <a:ext cx="26955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BE77FF-0701-8143-B2D8-D38A7E2442C7}"/>
              </a:ext>
            </a:extLst>
          </p:cNvPr>
          <p:cNvSpPr txBox="1"/>
          <p:nvPr/>
        </p:nvSpPr>
        <p:spPr>
          <a:xfrm>
            <a:off x="261258" y="2156411"/>
            <a:ext cx="42583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altLang="ru-RU" b="1" dirty="0">
                <a:latin typeface="Calibri" panose="020F0502020204030204" pitchFamily="34" charset="0"/>
              </a:rPr>
              <a:t>Что нового Я МОГУ предложить рынку?</a:t>
            </a:r>
          </a:p>
          <a:p>
            <a:r>
              <a:rPr lang="ru-RU" altLang="ru-RU" b="1" dirty="0">
                <a:latin typeface="Calibri" panose="020F0502020204030204" pitchFamily="34" charset="0"/>
              </a:rPr>
              <a:t>Чтобы было выгодно и мне, и покупателю?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3692E8-1798-4848-BBB5-0DC34BA97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2939" y="3350039"/>
            <a:ext cx="3145521" cy="2618066"/>
          </a:xfrm>
          <a:prstGeom prst="ellipse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7F315BF-D220-CD42-805D-D22EE200AF15}"/>
              </a:ext>
            </a:extLst>
          </p:cNvPr>
          <p:cNvSpPr/>
          <p:nvPr/>
        </p:nvSpPr>
        <p:spPr>
          <a:xfrm>
            <a:off x="4530208" y="2032584"/>
            <a:ext cx="364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Calibri" panose="020F0502020204030204" pitchFamily="34" charset="0"/>
              </a:rPr>
              <a:t>Чем я люблю заниматься (хобби)?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05124A-22C2-5E4E-BADA-488E05789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713" y="2462957"/>
            <a:ext cx="3374672" cy="20526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D1DD54-18F3-6349-A451-4DD40FE90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712" y="4515629"/>
            <a:ext cx="3394369" cy="215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09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740B755-4773-194F-9611-DD0FFE24A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7327900" cy="12954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разделы </a:t>
            </a:r>
            <a:b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плана маркетинга: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5E66CF6-1A46-DC49-9A47-DBF4AA1FA6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600200"/>
            <a:ext cx="7696200" cy="35052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ru-RU" sz="2900" dirty="0"/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600" dirty="0"/>
              <a:t>Товарная политика;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600" dirty="0"/>
              <a:t>Ценовая политика;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600" dirty="0"/>
              <a:t>Сбытовая политика; 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600" dirty="0"/>
              <a:t>Коммуникационная политика.</a:t>
            </a:r>
          </a:p>
        </p:txBody>
      </p:sp>
    </p:spTree>
    <p:extLst>
      <p:ext uri="{BB962C8B-B14F-4D97-AF65-F5344CB8AC3E}">
        <p14:creationId xmlns:p14="http://schemas.microsoft.com/office/powerpoint/2010/main" val="2667571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4307C2B-3AB7-F543-969E-C9CDD2718DD8}"/>
              </a:ext>
            </a:extLst>
          </p:cNvPr>
          <p:cNvSpPr/>
          <p:nvPr/>
        </p:nvSpPr>
        <p:spPr bwMode="auto">
          <a:xfrm>
            <a:off x="1676400" y="1371600"/>
            <a:ext cx="8382000" cy="15240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5FACD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indent="539750">
              <a:defRPr/>
            </a:pPr>
            <a:r>
              <a:rPr lang="ru-RU" sz="2400" b="1" dirty="0">
                <a:solidFill>
                  <a:schemeClr val="tx1"/>
                </a:solidFill>
              </a:rPr>
              <a:t>Цель товарной политики:</a:t>
            </a:r>
          </a:p>
          <a:p>
            <a:pPr indent="539750">
              <a:defRPr/>
            </a:pPr>
            <a:r>
              <a:rPr lang="ru-RU" sz="2400" dirty="0">
                <a:solidFill>
                  <a:schemeClr val="tx1"/>
                </a:solidFill>
              </a:rPr>
              <a:t> Предложение товаров, удовлетворяющих потребности потребителей;</a:t>
            </a:r>
          </a:p>
        </p:txBody>
      </p:sp>
      <p:sp>
        <p:nvSpPr>
          <p:cNvPr id="27651" name="Овал 5">
            <a:extLst>
              <a:ext uri="{FF2B5EF4-FFF2-40B4-BE49-F238E27FC236}">
                <a16:creationId xmlns:a16="http://schemas.microsoft.com/office/drawing/2014/main" id="{5697F259-FB23-3E47-9354-8DFAFFB16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838200"/>
            <a:ext cx="4343400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539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A85644B-7202-BB46-AC0F-B8D009001092}"/>
              </a:ext>
            </a:extLst>
          </p:cNvPr>
          <p:cNvSpPr/>
          <p:nvPr/>
        </p:nvSpPr>
        <p:spPr bwMode="auto">
          <a:xfrm>
            <a:off x="1600200" y="4495800"/>
            <a:ext cx="3048000" cy="990600"/>
          </a:xfrm>
          <a:prstGeom prst="roundRect">
            <a:avLst/>
          </a:prstGeom>
          <a:noFill/>
          <a:ln w="28575">
            <a:solidFill>
              <a:srgbClr val="5FACDB"/>
            </a:solidFill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defRPr/>
            </a:pPr>
            <a:r>
              <a:rPr lang="ru-RU" sz="1700" u="sng" dirty="0">
                <a:solidFill>
                  <a:schemeClr val="tx1"/>
                </a:solidFill>
              </a:rPr>
              <a:t>1 задача:</a:t>
            </a:r>
          </a:p>
          <a:p>
            <a:pPr>
              <a:defRPr/>
            </a:pPr>
            <a:r>
              <a:rPr lang="ru-RU" sz="1700" dirty="0">
                <a:solidFill>
                  <a:schemeClr val="tx1"/>
                </a:solidFill>
              </a:rPr>
              <a:t>Управление конкурентоспособностью товара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B13D4FF-3C8B-2C41-9630-1EE38AF3F8E7}"/>
              </a:ext>
            </a:extLst>
          </p:cNvPr>
          <p:cNvSpPr/>
          <p:nvPr/>
        </p:nvSpPr>
        <p:spPr bwMode="auto">
          <a:xfrm>
            <a:off x="4724400" y="4495800"/>
            <a:ext cx="2971800" cy="990000"/>
          </a:xfrm>
          <a:prstGeom prst="roundRect">
            <a:avLst/>
          </a:prstGeom>
          <a:noFill/>
          <a:ln w="28575">
            <a:solidFill>
              <a:srgbClr val="5FACDB"/>
            </a:solidFill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lnSpc>
                <a:spcPct val="90000"/>
              </a:lnSpc>
              <a:defRPr/>
            </a:pPr>
            <a:r>
              <a:rPr lang="ru-RU" u="sng" dirty="0">
                <a:solidFill>
                  <a:schemeClr val="tx1"/>
                </a:solidFill>
              </a:rPr>
              <a:t>2 задача: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solidFill>
                  <a:schemeClr val="tx1"/>
                </a:solidFill>
              </a:rPr>
              <a:t>Управление жизненным циклом товара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26ABF6B-8CE0-A149-933F-96A5B63A48B8}"/>
              </a:ext>
            </a:extLst>
          </p:cNvPr>
          <p:cNvSpPr/>
          <p:nvPr/>
        </p:nvSpPr>
        <p:spPr bwMode="auto">
          <a:xfrm>
            <a:off x="7772400" y="4495800"/>
            <a:ext cx="2667000" cy="990000"/>
          </a:xfrm>
          <a:prstGeom prst="roundRect">
            <a:avLst/>
          </a:prstGeom>
          <a:noFill/>
          <a:ln w="28575">
            <a:solidFill>
              <a:srgbClr val="5FACDB"/>
            </a:solidFill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defRPr/>
            </a:pPr>
            <a:r>
              <a:rPr lang="ru-RU" u="sng" dirty="0">
                <a:solidFill>
                  <a:schemeClr val="tx1"/>
                </a:solidFill>
              </a:rPr>
              <a:t>3 задача: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Управление ассортиментом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169D802-ED0E-A845-BABF-3B0FC8138B8E}"/>
              </a:ext>
            </a:extLst>
          </p:cNvPr>
          <p:cNvSpPr/>
          <p:nvPr/>
        </p:nvSpPr>
        <p:spPr bwMode="auto">
          <a:xfrm>
            <a:off x="2133600" y="3505200"/>
            <a:ext cx="7924800" cy="609600"/>
          </a:xfrm>
          <a:prstGeom prst="roundRect">
            <a:avLst/>
          </a:prstGeom>
          <a:noFill/>
          <a:ln w="28575">
            <a:solidFill>
              <a:srgbClr val="5FACDB"/>
            </a:solidFill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</a:rPr>
              <a:t>Задачи товарной политики:</a:t>
            </a:r>
          </a:p>
        </p:txBody>
      </p:sp>
      <p:sp>
        <p:nvSpPr>
          <p:cNvPr id="27664" name="Rectangle 2">
            <a:extLst>
              <a:ext uri="{FF2B5EF4-FFF2-40B4-BE49-F238E27FC236}">
                <a16:creationId xmlns:a16="http://schemas.microsoft.com/office/drawing/2014/main" id="{840CF997-DA6F-224D-82B2-298290113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7620000" cy="9144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altLang="ru-RU" sz="4800" b="1" dirty="0">
                <a:solidFill>
                  <a:schemeClr val="tx2"/>
                </a:solidFill>
              </a:rPr>
              <a:t>1. Товарная 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1447077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4A104B84-C70F-834B-A10E-96599DCD8E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6870700" cy="6096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Ценовая политика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5159A11-02CF-F844-B301-676AD77EF0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990600"/>
            <a:ext cx="8153400" cy="2133600"/>
          </a:xfrm>
        </p:spPr>
        <p:txBody>
          <a:bodyPr>
            <a:normAutofit/>
          </a:bodyPr>
          <a:lstStyle/>
          <a:p>
            <a:pPr marL="0" indent="360363">
              <a:buNone/>
            </a:pPr>
            <a:r>
              <a:rPr lang="ru-RU" altLang="ru-RU" sz="2400" b="1" u="sng"/>
              <a:t>Ценовая политика </a:t>
            </a:r>
            <a:r>
              <a:rPr lang="ru-RU" altLang="ru-RU" sz="2400"/>
              <a:t>- это принципы деятельности, которых фирма собирается придерживаться в сфере установления цен на свои товары и услуги.</a:t>
            </a:r>
          </a:p>
          <a:p>
            <a:pPr marL="0" indent="360363">
              <a:buNone/>
            </a:pPr>
            <a:r>
              <a:rPr lang="ru-RU" altLang="ru-RU" sz="2400" b="1" u="sng"/>
              <a:t>Ценообразование</a:t>
            </a:r>
            <a:r>
              <a:rPr lang="ru-RU" altLang="ru-RU" sz="2400"/>
              <a:t> – сложный многоэтапный процесс, который можно представить в следующем виде:</a:t>
            </a:r>
          </a:p>
        </p:txBody>
      </p:sp>
      <p:sp>
        <p:nvSpPr>
          <p:cNvPr id="28676" name="Rectangle 20">
            <a:extLst>
              <a:ext uri="{FF2B5EF4-FFF2-40B4-BE49-F238E27FC236}">
                <a16:creationId xmlns:a16="http://schemas.microsoft.com/office/drawing/2014/main" id="{21AF1103-99A1-7A41-B403-56E3309F0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352800"/>
            <a:ext cx="1752600" cy="1295400"/>
          </a:xfrm>
          <a:prstGeom prst="rect">
            <a:avLst/>
          </a:prstGeom>
          <a:noFill/>
          <a:ln w="57150">
            <a:solidFill>
              <a:srgbClr val="5FAC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целей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ценообразования</a:t>
            </a:r>
          </a:p>
        </p:txBody>
      </p:sp>
      <p:sp>
        <p:nvSpPr>
          <p:cNvPr id="28677" name="Rectangle 21">
            <a:extLst>
              <a:ext uri="{FF2B5EF4-FFF2-40B4-BE49-F238E27FC236}">
                <a16:creationId xmlns:a16="http://schemas.microsoft.com/office/drawing/2014/main" id="{F07EF448-6C37-B24E-80D0-40919942C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352800"/>
            <a:ext cx="1371600" cy="1295400"/>
          </a:xfrm>
          <a:prstGeom prst="rect">
            <a:avLst/>
          </a:prstGeom>
          <a:noFill/>
          <a:ln w="57150">
            <a:solidFill>
              <a:srgbClr val="5FAC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спроса</a:t>
            </a:r>
          </a:p>
        </p:txBody>
      </p:sp>
      <p:sp>
        <p:nvSpPr>
          <p:cNvPr id="28678" name="Rectangle 22">
            <a:extLst>
              <a:ext uri="{FF2B5EF4-FFF2-40B4-BE49-F238E27FC236}">
                <a16:creationId xmlns:a16="http://schemas.microsoft.com/office/drawing/2014/main" id="{5D201BB2-779F-CE4A-8624-A07B3498C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990600" cy="1295400"/>
          </a:xfrm>
          <a:prstGeom prst="rect">
            <a:avLst/>
          </a:prstGeom>
          <a:noFill/>
          <a:ln w="57150">
            <a:solidFill>
              <a:srgbClr val="5FAC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затрат </a:t>
            </a:r>
          </a:p>
        </p:txBody>
      </p:sp>
      <p:sp>
        <p:nvSpPr>
          <p:cNvPr id="28679" name="Rectangle 23">
            <a:extLst>
              <a:ext uri="{FF2B5EF4-FFF2-40B4-BE49-F238E27FC236}">
                <a16:creationId xmlns:a16="http://schemas.microsoft.com/office/drawing/2014/main" id="{7762187A-7B4A-1C46-A40C-019D463A3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352800"/>
            <a:ext cx="1219200" cy="1295400"/>
          </a:xfrm>
          <a:prstGeom prst="rect">
            <a:avLst/>
          </a:prstGeom>
          <a:noFill/>
          <a:ln w="57150">
            <a:solidFill>
              <a:srgbClr val="5FAC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цен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конкурентов</a:t>
            </a:r>
          </a:p>
        </p:txBody>
      </p:sp>
      <p:sp>
        <p:nvSpPr>
          <p:cNvPr id="28680" name="Rectangle 24">
            <a:extLst>
              <a:ext uri="{FF2B5EF4-FFF2-40B4-BE49-F238E27FC236}">
                <a16:creationId xmlns:a16="http://schemas.microsoft.com/office/drawing/2014/main" id="{D42179CD-8826-C940-990B-638EF7A16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352800"/>
            <a:ext cx="1676400" cy="1371600"/>
          </a:xfrm>
          <a:prstGeom prst="rect">
            <a:avLst/>
          </a:prstGeom>
          <a:noFill/>
          <a:ln w="57150">
            <a:solidFill>
              <a:srgbClr val="5FAC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методов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ценообразования </a:t>
            </a:r>
          </a:p>
        </p:txBody>
      </p:sp>
      <p:sp>
        <p:nvSpPr>
          <p:cNvPr id="28681" name="Rectangle 25">
            <a:extLst>
              <a:ext uri="{FF2B5EF4-FFF2-40B4-BE49-F238E27FC236}">
                <a16:creationId xmlns:a16="http://schemas.microsoft.com/office/drawing/2014/main" id="{CAA4DE7F-7E34-ED41-93B5-B34F3D680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181600"/>
            <a:ext cx="4343400" cy="1371600"/>
          </a:xfrm>
          <a:prstGeom prst="rect">
            <a:avLst/>
          </a:prstGeom>
          <a:noFill/>
          <a:ln w="57150">
            <a:solidFill>
              <a:srgbClr val="5FAC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цены</a:t>
            </a:r>
          </a:p>
        </p:txBody>
      </p:sp>
      <p:sp>
        <p:nvSpPr>
          <p:cNvPr id="28682" name="Line 26">
            <a:extLst>
              <a:ext uri="{FF2B5EF4-FFF2-40B4-BE49-F238E27FC236}">
                <a16:creationId xmlns:a16="http://schemas.microsoft.com/office/drawing/2014/main" id="{8FEFC6BA-2C54-E744-AC3D-78E6FF30F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962400"/>
            <a:ext cx="228600" cy="0"/>
          </a:xfrm>
          <a:prstGeom prst="line">
            <a:avLst/>
          </a:prstGeom>
          <a:noFill/>
          <a:ln w="57150">
            <a:solidFill>
              <a:srgbClr val="5FACD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3" name="Line 27">
            <a:extLst>
              <a:ext uri="{FF2B5EF4-FFF2-40B4-BE49-F238E27FC236}">
                <a16:creationId xmlns:a16="http://schemas.microsoft.com/office/drawing/2014/main" id="{230B7FFC-CA17-6C41-AE61-82791F6905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3962400"/>
            <a:ext cx="287338" cy="0"/>
          </a:xfrm>
          <a:prstGeom prst="line">
            <a:avLst/>
          </a:prstGeom>
          <a:noFill/>
          <a:ln w="57150">
            <a:solidFill>
              <a:srgbClr val="5FACD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4" name="Line 28">
            <a:extLst>
              <a:ext uri="{FF2B5EF4-FFF2-40B4-BE49-F238E27FC236}">
                <a16:creationId xmlns:a16="http://schemas.microsoft.com/office/drawing/2014/main" id="{F008F4CF-A633-164A-932B-C442C2A4C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962400"/>
            <a:ext cx="304800" cy="0"/>
          </a:xfrm>
          <a:prstGeom prst="line">
            <a:avLst/>
          </a:prstGeom>
          <a:noFill/>
          <a:ln w="57150">
            <a:solidFill>
              <a:srgbClr val="5FACD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5" name="Line 29">
            <a:extLst>
              <a:ext uri="{FF2B5EF4-FFF2-40B4-BE49-F238E27FC236}">
                <a16:creationId xmlns:a16="http://schemas.microsoft.com/office/drawing/2014/main" id="{341A015B-3293-9044-9E4D-DBB6C8097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3962400"/>
            <a:ext cx="304800" cy="0"/>
          </a:xfrm>
          <a:prstGeom prst="line">
            <a:avLst/>
          </a:prstGeom>
          <a:noFill/>
          <a:ln w="57150">
            <a:solidFill>
              <a:srgbClr val="5FACD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C06CA61-4396-FB4C-B749-5E3E0125B184}"/>
              </a:ext>
            </a:extLst>
          </p:cNvPr>
          <p:cNvCxnSpPr/>
          <p:nvPr/>
        </p:nvCxnSpPr>
        <p:spPr bwMode="auto">
          <a:xfrm>
            <a:off x="6324600" y="4953000"/>
            <a:ext cx="2819400" cy="1588"/>
          </a:xfrm>
          <a:prstGeom prst="line">
            <a:avLst/>
          </a:prstGeom>
          <a:ln w="57150">
            <a:solidFill>
              <a:srgbClr val="5FACDB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64995F5-83C5-EA44-B04B-49B089A2B344}"/>
              </a:ext>
            </a:extLst>
          </p:cNvPr>
          <p:cNvCxnSpPr/>
          <p:nvPr/>
        </p:nvCxnSpPr>
        <p:spPr bwMode="auto">
          <a:xfrm rot="5400000">
            <a:off x="6197601" y="5054601"/>
            <a:ext cx="252412" cy="1587"/>
          </a:xfrm>
          <a:prstGeom prst="straightConnector1">
            <a:avLst/>
          </a:prstGeom>
          <a:ln w="57150">
            <a:solidFill>
              <a:srgbClr val="5FACDB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2E15172-36F6-9049-9647-D0336313AA14}"/>
              </a:ext>
            </a:extLst>
          </p:cNvPr>
          <p:cNvCxnSpPr/>
          <p:nvPr/>
        </p:nvCxnSpPr>
        <p:spPr bwMode="auto">
          <a:xfrm rot="5400000" flipH="1" flipV="1">
            <a:off x="9030494" y="4837906"/>
            <a:ext cx="228600" cy="1588"/>
          </a:xfrm>
          <a:prstGeom prst="line">
            <a:avLst/>
          </a:prstGeom>
          <a:ln w="57150">
            <a:solidFill>
              <a:srgbClr val="5FACDB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295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6BAF5A6A-EAD9-BB44-880F-0599825E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93446"/>
            <a:ext cx="6870700" cy="8382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altLang="ru-RU" sz="4800" b="1" dirty="0">
                <a:solidFill>
                  <a:schemeClr val="tx2"/>
                </a:solidFill>
              </a:rPr>
              <a:t>Установление цены</a:t>
            </a:r>
          </a:p>
        </p:txBody>
      </p:sp>
      <p:grpSp>
        <p:nvGrpSpPr>
          <p:cNvPr id="29699" name="Группа 12">
            <a:extLst>
              <a:ext uri="{FF2B5EF4-FFF2-40B4-BE49-F238E27FC236}">
                <a16:creationId xmlns:a16="http://schemas.microsoft.com/office/drawing/2014/main" id="{2EA8DF4F-D0EB-6E45-A5B6-78C9C86B0EA4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2667000"/>
            <a:ext cx="8991600" cy="941388"/>
            <a:chOff x="76200" y="2590800"/>
            <a:chExt cx="8991600" cy="941294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9893BAD0-32B2-B240-95EA-4EE81E867804}"/>
                </a:ext>
              </a:extLst>
            </p:cNvPr>
            <p:cNvSpPr/>
            <p:nvPr/>
          </p:nvSpPr>
          <p:spPr bwMode="auto">
            <a:xfrm>
              <a:off x="76200" y="2590800"/>
              <a:ext cx="2438400" cy="941294"/>
            </a:xfrm>
            <a:prstGeom prst="roundRect">
              <a:avLst/>
            </a:prstGeom>
            <a:solidFill>
              <a:srgbClr val="5FACDB"/>
            </a:solidFill>
            <a:ln>
              <a:solidFill>
                <a:srgbClr val="E7FF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>
                <a:defRPr/>
              </a:pPr>
              <a:r>
                <a:rPr lang="ru-RU" sz="4000" dirty="0">
                  <a:solidFill>
                    <a:schemeClr val="tx1"/>
                  </a:solidFill>
                </a:rPr>
                <a:t>ЦЕНА</a:t>
              </a:r>
            </a:p>
          </p:txBody>
        </p:sp>
        <p:sp>
          <p:nvSpPr>
            <p:cNvPr id="6" name="Равно 5">
              <a:extLst>
                <a:ext uri="{FF2B5EF4-FFF2-40B4-BE49-F238E27FC236}">
                  <a16:creationId xmlns:a16="http://schemas.microsoft.com/office/drawing/2014/main" id="{2BFC22F1-9DC8-B44D-8431-1A5D6C832228}"/>
                </a:ext>
              </a:extLst>
            </p:cNvPr>
            <p:cNvSpPr/>
            <p:nvPr/>
          </p:nvSpPr>
          <p:spPr bwMode="auto">
            <a:xfrm>
              <a:off x="2667000" y="2819377"/>
              <a:ext cx="609600" cy="457154"/>
            </a:xfrm>
            <a:prstGeom prst="mathEqual">
              <a:avLst/>
            </a:prstGeom>
            <a:solidFill>
              <a:srgbClr val="5FACDB"/>
            </a:solidFill>
            <a:ln>
              <a:solidFill>
                <a:srgbClr val="E7FF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indent="539750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DD40B822-5396-4D42-AA35-6984BA55592C}"/>
                </a:ext>
              </a:extLst>
            </p:cNvPr>
            <p:cNvSpPr/>
            <p:nvPr/>
          </p:nvSpPr>
          <p:spPr bwMode="auto">
            <a:xfrm>
              <a:off x="6934200" y="2666992"/>
              <a:ext cx="2133600" cy="761924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5FACDB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>
                <a:defRPr/>
              </a:pPr>
              <a:r>
                <a:rPr lang="ru-RU" sz="3200" dirty="0">
                  <a:solidFill>
                    <a:schemeClr val="tx1"/>
                  </a:solidFill>
                </a:rPr>
                <a:t>Прибыль</a:t>
              </a:r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77445198-BD6C-DE41-847B-34B50C988A31}"/>
                </a:ext>
              </a:extLst>
            </p:cNvPr>
            <p:cNvSpPr/>
            <p:nvPr/>
          </p:nvSpPr>
          <p:spPr bwMode="auto">
            <a:xfrm>
              <a:off x="3352800" y="2666992"/>
              <a:ext cx="2971800" cy="761924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5FACDB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>
                <a:defRPr/>
              </a:pPr>
              <a:r>
                <a:rPr lang="ru-RU" sz="2800" dirty="0">
                  <a:solidFill>
                    <a:schemeClr val="tx1"/>
                  </a:solidFill>
                </a:rPr>
                <a:t>Себестоимость</a:t>
              </a:r>
            </a:p>
          </p:txBody>
        </p:sp>
        <p:sp>
          <p:nvSpPr>
            <p:cNvPr id="10" name="Плюс 9">
              <a:extLst>
                <a:ext uri="{FF2B5EF4-FFF2-40B4-BE49-F238E27FC236}">
                  <a16:creationId xmlns:a16="http://schemas.microsoft.com/office/drawing/2014/main" id="{82DA7155-1FBC-5443-9CAF-8B8B9C9BA078}"/>
                </a:ext>
              </a:extLst>
            </p:cNvPr>
            <p:cNvSpPr/>
            <p:nvPr/>
          </p:nvSpPr>
          <p:spPr bwMode="auto">
            <a:xfrm>
              <a:off x="6400800" y="2819377"/>
              <a:ext cx="533400" cy="457154"/>
            </a:xfrm>
            <a:prstGeom prst="mathPlus">
              <a:avLst/>
            </a:prstGeom>
            <a:solidFill>
              <a:srgbClr val="5FACDB"/>
            </a:solidFill>
            <a:ln>
              <a:solidFill>
                <a:srgbClr val="E7FF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indent="539750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9700" name="Прямоугольник 10">
            <a:extLst>
              <a:ext uri="{FF2B5EF4-FFF2-40B4-BE49-F238E27FC236}">
                <a16:creationId xmlns:a16="http://schemas.microsoft.com/office/drawing/2014/main" id="{DEE335F3-2953-DF42-AD56-75C4C4768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038601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0363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2800" dirty="0"/>
              <a:t>Себестоимость определяет минимальную величину цены.</a:t>
            </a:r>
          </a:p>
        </p:txBody>
      </p:sp>
      <p:sp>
        <p:nvSpPr>
          <p:cNvPr id="29701" name="Прямоугольник 8">
            <a:extLst>
              <a:ext uri="{FF2B5EF4-FFF2-40B4-BE49-F238E27FC236}">
                <a16:creationId xmlns:a16="http://schemas.microsoft.com/office/drawing/2014/main" id="{F69F5D70-C623-FF46-8288-09796E3A0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091" y="855446"/>
            <a:ext cx="85344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7188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2800" dirty="0"/>
              <a:t>Наиболее простой и распространенной считается методика </a:t>
            </a:r>
            <a:r>
              <a:rPr lang="ru-RU" altLang="ru-RU" sz="3200" dirty="0">
                <a:solidFill>
                  <a:srgbClr val="7030A0"/>
                </a:solidFill>
              </a:rPr>
              <a:t>«издержки + прибыль»</a:t>
            </a:r>
            <a:r>
              <a:rPr lang="ru-RU" altLang="ru-RU" sz="3200" dirty="0">
                <a:solidFill>
                  <a:srgbClr val="003366"/>
                </a:solidFill>
              </a:rPr>
              <a:t>, </a:t>
            </a:r>
            <a:r>
              <a:rPr lang="ru-RU" altLang="ru-RU" sz="2800" dirty="0"/>
              <a:t>которая заключается в начислении наценки на себестоимость товара.</a:t>
            </a:r>
          </a:p>
        </p:txBody>
      </p:sp>
      <p:sp>
        <p:nvSpPr>
          <p:cNvPr id="29702" name="Прямоугольник 11">
            <a:extLst>
              <a:ext uri="{FF2B5EF4-FFF2-40B4-BE49-F238E27FC236}">
                <a16:creationId xmlns:a16="http://schemas.microsoft.com/office/drawing/2014/main" id="{8369E927-82DF-6B48-AD4E-DB5AC3A6E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953000"/>
            <a:ext cx="6477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7188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2800"/>
              <a:t>При этом необходимо учитывать уровень цен на аналогичную продукцию у производителей-конкурентов.</a:t>
            </a:r>
          </a:p>
        </p:txBody>
      </p:sp>
    </p:spTree>
    <p:extLst>
      <p:ext uri="{BB962C8B-B14F-4D97-AF65-F5344CB8AC3E}">
        <p14:creationId xmlns:p14="http://schemas.microsoft.com/office/powerpoint/2010/main" val="939252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Rectangle 4">
            <a:extLst>
              <a:ext uri="{FF2B5EF4-FFF2-40B4-BE49-F238E27FC236}">
                <a16:creationId xmlns:a16="http://schemas.microsoft.com/office/drawing/2014/main" id="{F6140EF0-63C6-CD45-BD9F-0E16A1253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8077200" cy="9144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Каналы распределения продукции</a:t>
            </a:r>
          </a:p>
        </p:txBody>
      </p:sp>
      <p:graphicFrame>
        <p:nvGraphicFramePr>
          <p:cNvPr id="183324" name="Group 28">
            <a:extLst>
              <a:ext uri="{FF2B5EF4-FFF2-40B4-BE49-F238E27FC236}">
                <a16:creationId xmlns:a16="http://schemas.microsoft.com/office/drawing/2014/main" id="{146967BD-E340-9643-8B29-798B21C905D0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2465913"/>
              </p:ext>
            </p:extLst>
          </p:nvPr>
        </p:nvGraphicFramePr>
        <p:xfrm>
          <a:off x="1371600" y="2343330"/>
          <a:ext cx="8534400" cy="4541838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Производитель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Потребитель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Производитель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Розничный торговец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Потребитель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Производитель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Оптовый торговец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Розничный торговец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Потребитель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Производитель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Оптовый торговец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Мелкооптовый торговец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Розничный торговец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Потребитель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1759" name="Группа 13">
            <a:extLst>
              <a:ext uri="{FF2B5EF4-FFF2-40B4-BE49-F238E27FC236}">
                <a16:creationId xmlns:a16="http://schemas.microsoft.com/office/drawing/2014/main" id="{EF3BD9E7-7731-ED44-9559-9D4CB90188B2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514600"/>
            <a:ext cx="6400800" cy="3429000"/>
            <a:chOff x="1371600" y="1600200"/>
            <a:chExt cx="6400800" cy="3429000"/>
          </a:xfrm>
        </p:grpSpPr>
        <p:sp>
          <p:nvSpPr>
            <p:cNvPr id="31765" name="Line 19">
              <a:extLst>
                <a:ext uri="{FF2B5EF4-FFF2-40B4-BE49-F238E27FC236}">
                  <a16:creationId xmlns:a16="http://schemas.microsoft.com/office/drawing/2014/main" id="{88B1B5DF-D51A-D04A-86B7-0641A05BCA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1600" y="16002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6" name="Line 21">
              <a:extLst>
                <a:ext uri="{FF2B5EF4-FFF2-40B4-BE49-F238E27FC236}">
                  <a16:creationId xmlns:a16="http://schemas.microsoft.com/office/drawing/2014/main" id="{A0AEF6CD-74D6-E044-9796-D25230087B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5200" y="16002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7" name="Line 22">
              <a:extLst>
                <a:ext uri="{FF2B5EF4-FFF2-40B4-BE49-F238E27FC236}">
                  <a16:creationId xmlns:a16="http://schemas.microsoft.com/office/drawing/2014/main" id="{CCD268F0-2CEF-AC43-A16B-CE076EA5C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5200" y="25908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8" name="Line 23">
              <a:extLst>
                <a:ext uri="{FF2B5EF4-FFF2-40B4-BE49-F238E27FC236}">
                  <a16:creationId xmlns:a16="http://schemas.microsoft.com/office/drawing/2014/main" id="{D2E9EF80-900B-7C4E-9518-C3527A5B6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2600" y="16002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69" name="Line 24">
              <a:extLst>
                <a:ext uri="{FF2B5EF4-FFF2-40B4-BE49-F238E27FC236}">
                  <a16:creationId xmlns:a16="http://schemas.microsoft.com/office/drawing/2014/main" id="{A3691B40-8648-6647-950E-20650FC17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2600" y="25908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70" name="Line 25">
              <a:extLst>
                <a:ext uri="{FF2B5EF4-FFF2-40B4-BE49-F238E27FC236}">
                  <a16:creationId xmlns:a16="http://schemas.microsoft.com/office/drawing/2014/main" id="{DFB6A103-6732-1E40-8A20-BEE72752F2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2600" y="3657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71" name="Line 29">
              <a:extLst>
                <a:ext uri="{FF2B5EF4-FFF2-40B4-BE49-F238E27FC236}">
                  <a16:creationId xmlns:a16="http://schemas.microsoft.com/office/drawing/2014/main" id="{45E62225-75E6-CB4B-8B71-0F7496A2EB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16002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72" name="Line 30">
              <a:extLst>
                <a:ext uri="{FF2B5EF4-FFF2-40B4-BE49-F238E27FC236}">
                  <a16:creationId xmlns:a16="http://schemas.microsoft.com/office/drawing/2014/main" id="{1BD8F12E-5FD1-5E41-B06C-34967B7DB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25908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73" name="Line 31">
              <a:extLst>
                <a:ext uri="{FF2B5EF4-FFF2-40B4-BE49-F238E27FC236}">
                  <a16:creationId xmlns:a16="http://schemas.microsoft.com/office/drawing/2014/main" id="{F82A3E67-FE28-E749-8C07-CD0DA95137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36576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74" name="Line 32">
              <a:extLst>
                <a:ext uri="{FF2B5EF4-FFF2-40B4-BE49-F238E27FC236}">
                  <a16:creationId xmlns:a16="http://schemas.microsoft.com/office/drawing/2014/main" id="{66D8DA8E-EB04-8942-855B-DCDFDAC21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45720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760" name="TextBox 14">
            <a:extLst>
              <a:ext uri="{FF2B5EF4-FFF2-40B4-BE49-F238E27FC236}">
                <a16:creationId xmlns:a16="http://schemas.microsoft.com/office/drawing/2014/main" id="{C88DEE20-C071-B946-96B4-2A205E57C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143001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0363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 eaLnBrk="1" hangingPunct="1"/>
            <a:r>
              <a:rPr lang="ru-RU" altLang="ru-RU" sz="1800" dirty="0"/>
              <a:t>- это совокупность организаций или отдельных лиц, которые принимают на себя или помогают передать кому-либо другому право собственности на конкретный товар или услугу на пути от производителя до потребителя </a:t>
            </a:r>
          </a:p>
        </p:txBody>
      </p:sp>
      <p:sp>
        <p:nvSpPr>
          <p:cNvPr id="31761" name="TextBox 15">
            <a:extLst>
              <a:ext uri="{FF2B5EF4-FFF2-40B4-BE49-F238E27FC236}">
                <a16:creationId xmlns:a16="http://schemas.microsoft.com/office/drawing/2014/main" id="{805DC62B-2527-B44E-8CC0-0595A6BB2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209" y="5104392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1200" dirty="0"/>
              <a:t>Прямой</a:t>
            </a:r>
          </a:p>
          <a:p>
            <a:pPr eaLnBrk="1" hangingPunct="1"/>
            <a:r>
              <a:rPr lang="ru-RU" altLang="ru-RU" sz="1200" dirty="0"/>
              <a:t> (нулевого уровня)</a:t>
            </a:r>
          </a:p>
        </p:txBody>
      </p:sp>
      <p:sp>
        <p:nvSpPr>
          <p:cNvPr id="31762" name="TextBox 16">
            <a:extLst>
              <a:ext uri="{FF2B5EF4-FFF2-40B4-BE49-F238E27FC236}">
                <a16:creationId xmlns:a16="http://schemas.microsoft.com/office/drawing/2014/main" id="{61D91904-6CF2-5E49-A4B3-DB92D0A8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650" y="6358525"/>
            <a:ext cx="152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1200" dirty="0"/>
              <a:t>Косвенный</a:t>
            </a:r>
          </a:p>
          <a:p>
            <a:pPr eaLnBrk="1" hangingPunct="1"/>
            <a:r>
              <a:rPr lang="ru-RU" altLang="ru-RU" sz="1200" dirty="0"/>
              <a:t>(одноуровневый)</a:t>
            </a:r>
          </a:p>
        </p:txBody>
      </p:sp>
      <p:sp>
        <p:nvSpPr>
          <p:cNvPr id="31763" name="TextBox 17">
            <a:extLst>
              <a:ext uri="{FF2B5EF4-FFF2-40B4-BE49-F238E27FC236}">
                <a16:creationId xmlns:a16="http://schemas.microsoft.com/office/drawing/2014/main" id="{17DEC1A7-11D1-E448-A3EA-793442402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6321426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1200"/>
              <a:t>Косвенный</a:t>
            </a:r>
          </a:p>
          <a:p>
            <a:pPr eaLnBrk="1" hangingPunct="1"/>
            <a:r>
              <a:rPr lang="ru-RU" altLang="ru-RU" sz="1200"/>
              <a:t>(двухуровневый)</a:t>
            </a:r>
          </a:p>
        </p:txBody>
      </p:sp>
      <p:sp>
        <p:nvSpPr>
          <p:cNvPr id="31764" name="TextBox 18">
            <a:extLst>
              <a:ext uri="{FF2B5EF4-FFF2-40B4-BE49-F238E27FC236}">
                <a16:creationId xmlns:a16="http://schemas.microsoft.com/office/drawing/2014/main" id="{5C977CDC-3A98-B74A-B8BB-199609FA0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3700" y="6341496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1200" dirty="0"/>
              <a:t>Косвенный (трехуровневый)</a:t>
            </a:r>
          </a:p>
        </p:txBody>
      </p:sp>
    </p:spTree>
    <p:extLst>
      <p:ext uri="{BB962C8B-B14F-4D97-AF65-F5344CB8AC3E}">
        <p14:creationId xmlns:p14="http://schemas.microsoft.com/office/powerpoint/2010/main" val="1839605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>
            <a:extLst>
              <a:ext uri="{FF2B5EF4-FFF2-40B4-BE49-F238E27FC236}">
                <a16:creationId xmlns:a16="http://schemas.microsoft.com/office/drawing/2014/main" id="{E12CB1CF-E45A-8143-8881-62584B4F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28600"/>
            <a:ext cx="7556500" cy="8382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Коммуникационная политика</a:t>
            </a:r>
          </a:p>
        </p:txBody>
      </p:sp>
      <p:sp>
        <p:nvSpPr>
          <p:cNvPr id="54275" name="TextBox 3">
            <a:extLst>
              <a:ext uri="{FF2B5EF4-FFF2-40B4-BE49-F238E27FC236}">
                <a16:creationId xmlns:a16="http://schemas.microsoft.com/office/drawing/2014/main" id="{B7077961-EAD3-4D45-8045-62558A52D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209675"/>
            <a:ext cx="8382000" cy="550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720725" algn="just">
              <a:defRPr/>
            </a:pPr>
            <a:r>
              <a:rPr lang="ru-RU" sz="2200" b="1" u="sng" dirty="0">
                <a:solidFill>
                  <a:srgbClr val="8409FF"/>
                </a:solidFill>
              </a:rPr>
              <a:t>Маркетинговые коммуникации </a:t>
            </a:r>
            <a:r>
              <a:rPr lang="ru-RU" sz="2200" dirty="0"/>
              <a:t>– это процесс обмена информацией между фирмой и другими субъектами маркетинговой деятельности фирмы и ее товара. </a:t>
            </a:r>
          </a:p>
          <a:p>
            <a:pPr indent="720725" algn="just">
              <a:defRPr/>
            </a:pPr>
            <a:r>
              <a:rPr lang="ru-RU" sz="2200" b="1" dirty="0"/>
              <a:t>Цель</a:t>
            </a:r>
            <a:r>
              <a:rPr lang="ru-RU" sz="2200" dirty="0"/>
              <a:t> – продвижение фирмы и ее товара.</a:t>
            </a:r>
          </a:p>
          <a:p>
            <a:pPr indent="720725" algn="just">
              <a:defRPr/>
            </a:pPr>
            <a:endParaRPr lang="ru-RU" sz="2200" dirty="0"/>
          </a:p>
          <a:p>
            <a:pPr indent="720725" algn="just">
              <a:defRPr/>
            </a:pPr>
            <a:r>
              <a:rPr lang="ru-RU" sz="2200" b="1" dirty="0">
                <a:solidFill>
                  <a:srgbClr val="8409FF"/>
                </a:solidFill>
              </a:rPr>
              <a:t>Продвижение</a:t>
            </a:r>
            <a:r>
              <a:rPr lang="ru-RU" sz="2200" dirty="0"/>
              <a:t> – это любая форма распространения сообщений, создающих лояльность потребителей и общества к фирме, информирующих, убеждающих или напоминающих о ее деятельности или товарах.</a:t>
            </a:r>
          </a:p>
          <a:p>
            <a:pPr indent="720725" algn="just">
              <a:defRPr/>
            </a:pPr>
            <a:endParaRPr lang="ru-RU" sz="2200" dirty="0"/>
          </a:p>
          <a:p>
            <a:pPr indent="720725" algn="just">
              <a:defRPr/>
            </a:pPr>
            <a:r>
              <a:rPr lang="ru-RU" sz="2200" b="1" dirty="0">
                <a:solidFill>
                  <a:srgbClr val="840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Позиционирование</a:t>
            </a:r>
            <a:r>
              <a:rPr lang="ru-RU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о</a:t>
            </a:r>
            <a:r>
              <a:rPr lang="ru-RU" sz="2200" dirty="0"/>
              <a:t>беспечение </a:t>
            </a:r>
            <a:r>
              <a:rPr lang="ru-RU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конкурентоспособного  положения</a:t>
            </a:r>
            <a:r>
              <a:rPr lang="ru-RU" sz="2200" dirty="0"/>
              <a:t>  товара на рынке, т.е . убеждение потребителя в том, что именно этот </a:t>
            </a:r>
            <a:r>
              <a:rPr lang="ru-RU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товар ему необходим,</a:t>
            </a:r>
            <a:r>
              <a:rPr lang="ru-RU" sz="2200" dirty="0"/>
              <a:t> на основании </a:t>
            </a:r>
            <a:r>
              <a:rPr lang="ru-RU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предоставления выгод</a:t>
            </a:r>
            <a:r>
              <a:rPr lang="ru-RU" sz="2200" dirty="0"/>
              <a:t> в виде оптимальной цены, возможности выбора товара, высокого качества, дизайна упаковки, скидок, обслуживания, имиджа данного товара и производителя.</a:t>
            </a:r>
          </a:p>
        </p:txBody>
      </p:sp>
    </p:spTree>
    <p:extLst>
      <p:ext uri="{BB962C8B-B14F-4D97-AF65-F5344CB8AC3E}">
        <p14:creationId xmlns:p14="http://schemas.microsoft.com/office/powerpoint/2010/main" val="797530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3B9BE7FC-34CB-DE40-89A2-A57B921AA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757" y="-1"/>
            <a:ext cx="13074732" cy="128937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Продвижение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</a:t>
            </a:r>
            <a:r>
              <a:rPr lang="ru-RU" sz="27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основа продвижения товара на рынок –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реклама!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D884E58E-8DEF-CA40-99F7-668B4D069A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9387" y="1425039"/>
            <a:ext cx="11752613" cy="570016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355600" indent="-355600" algn="just">
              <a:buNone/>
              <a:tabLst>
                <a:tab pos="0" algn="l"/>
              </a:tabLst>
              <a:defRPr/>
            </a:pPr>
            <a:r>
              <a:rPr lang="ru-RU" sz="2000" b="1" u="sng" dirty="0">
                <a:solidFill>
                  <a:schemeClr val="tx1"/>
                </a:solidFill>
              </a:rPr>
              <a:t>Реклама</a:t>
            </a:r>
            <a:r>
              <a:rPr lang="ru-RU" sz="2000" dirty="0">
                <a:solidFill>
                  <a:schemeClr val="tx1"/>
                </a:solidFill>
              </a:rPr>
              <a:t> - это любая платная форма личного представления и продвижения идей, товаров и услуг от производителя к покупателям.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6" name="Rectangle 6">
            <a:extLst>
              <a:ext uri="{FF2B5EF4-FFF2-40B4-BE49-F238E27FC236}">
                <a16:creationId xmlns:a16="http://schemas.microsoft.com/office/drawing/2014/main" id="{549BF285-A6F5-1746-8050-F3E1A45C8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737" y="2130715"/>
            <a:ext cx="457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400" u="sng" dirty="0"/>
              <a:t>Средства распространения рекламы: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Интернет;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Радио, телевидение;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Журналы;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Газеты;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Наружная реклама;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en-US" altLang="ru-RU" sz="2000" dirty="0"/>
              <a:t>E-mail</a:t>
            </a:r>
            <a:r>
              <a:rPr lang="ru-RU" altLang="ru-RU" sz="2000" dirty="0"/>
              <a:t> рассылка;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Реклама в местах продаж;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Реклама на движущихся носителях;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Электронная реклама;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Сувенирная реклама;</a:t>
            </a: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altLang="ru-RU" sz="2000" dirty="0"/>
              <a:t>Выставки и ярмарки.</a:t>
            </a:r>
          </a:p>
        </p:txBody>
      </p:sp>
    </p:spTree>
    <p:extLst>
      <p:ext uri="{BB962C8B-B14F-4D97-AF65-F5344CB8AC3E}">
        <p14:creationId xmlns:p14="http://schemas.microsoft.com/office/powerpoint/2010/main" val="580846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F8D4BE-2E4E-9E47-9747-EC4CBA48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4946" y="1631518"/>
            <a:ext cx="9144000" cy="2387600"/>
          </a:xfrm>
          <a:ln>
            <a:noFill/>
          </a:ln>
        </p:spPr>
        <p:txBody>
          <a:bodyPr/>
          <a:lstStyle/>
          <a:p>
            <a:pPr algn="ctr"/>
            <a:r>
              <a:rPr lang="ru-RU" b="1" dirty="0">
                <a:solidFill>
                  <a:srgbClr val="A844BF"/>
                </a:solidFill>
              </a:rPr>
              <a:t>Финансовый </a:t>
            </a:r>
            <a:br>
              <a:rPr lang="ru-RU" b="1" dirty="0">
                <a:solidFill>
                  <a:srgbClr val="A844BF"/>
                </a:solidFill>
              </a:rPr>
            </a:br>
            <a:r>
              <a:rPr lang="ru-RU" b="1" dirty="0">
                <a:solidFill>
                  <a:srgbClr val="A844BF"/>
                </a:solidFill>
              </a:rPr>
              <a:t>план</a:t>
            </a:r>
            <a:endParaRPr lang="ru-RU" dirty="0">
              <a:solidFill>
                <a:srgbClr val="A844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24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D0710AC-652E-C14D-B47B-2EDCA2E0E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799" y="152400"/>
            <a:ext cx="7480465" cy="773875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</a:rPr>
              <a:t>Цель раздела: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9C29B1C-F3B0-794C-AE55-AAA280844C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799" y="1371599"/>
            <a:ext cx="8704613" cy="5112327"/>
          </a:xfrm>
        </p:spPr>
        <p:txBody>
          <a:bodyPr>
            <a:normAutofit/>
          </a:bodyPr>
          <a:lstStyle/>
          <a:p>
            <a:pPr marL="0" indent="539750" algn="ctr">
              <a:lnSpc>
                <a:spcPct val="80000"/>
              </a:lnSpc>
              <a:buNone/>
            </a:pPr>
            <a:r>
              <a:rPr lang="ru-RU" altLang="ru-RU" sz="3200" dirty="0">
                <a:solidFill>
                  <a:srgbClr val="8409FF"/>
                </a:solidFill>
              </a:rPr>
              <a:t>Спрогнозировать на основе  результатов предыдущих разделов выручку и затраты на производство и реализацию продукции по годам и определить эффективность деятельности (прибыль, рентабельность, срок окупаемости).</a:t>
            </a:r>
          </a:p>
          <a:p>
            <a:pPr marL="0" indent="539750">
              <a:lnSpc>
                <a:spcPct val="80000"/>
              </a:lnSpc>
              <a:buFontTx/>
              <a:buChar char="-"/>
            </a:pPr>
            <a:endParaRPr lang="ru-RU" altLang="ru-RU" sz="2800" dirty="0"/>
          </a:p>
          <a:p>
            <a:pPr marL="0" indent="539750">
              <a:lnSpc>
                <a:spcPct val="80000"/>
              </a:lnSpc>
              <a:buNone/>
            </a:pPr>
            <a:endParaRPr lang="ru-RU" altLang="ru-RU" sz="2800" dirty="0"/>
          </a:p>
          <a:p>
            <a:pPr marL="0" indent="539750" algn="ctr">
              <a:lnSpc>
                <a:spcPct val="80000"/>
              </a:lnSpc>
              <a:buNone/>
            </a:pPr>
            <a:r>
              <a:rPr lang="ru-RU" altLang="ru-RU" sz="2800" b="1" u="sng" dirty="0"/>
              <a:t>При этом финансовые прогнозы </a:t>
            </a:r>
          </a:p>
          <a:p>
            <a:pPr marL="0" indent="539750" algn="ctr">
              <a:lnSpc>
                <a:spcPct val="80000"/>
              </a:lnSpc>
              <a:buNone/>
            </a:pPr>
            <a:r>
              <a:rPr lang="ru-RU" altLang="ru-RU" sz="2800" b="1" u="sng" dirty="0"/>
              <a:t>составляются на 3-5 лет </a:t>
            </a:r>
          </a:p>
        </p:txBody>
      </p:sp>
    </p:spTree>
    <p:extLst>
      <p:ext uri="{BB962C8B-B14F-4D97-AF65-F5344CB8AC3E}">
        <p14:creationId xmlns:p14="http://schemas.microsoft.com/office/powerpoint/2010/main" val="626920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FBD8DEB-B75A-1F41-B2E3-71D43411C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6870700" cy="7620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</a:rPr>
              <a:t>Основные направления: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B9659318-D406-AE4F-87E3-2257E90617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90800" y="838200"/>
            <a:ext cx="7543800" cy="533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Расчет необходимости инвестиций;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Расчет кредита и схема возврата кредита (если есть необходимость в кредите);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Прогноз товарооборота;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Прогноз и расчет текущих затрат;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Расчет налогов;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Расчет прибылей (убытков).</a:t>
            </a:r>
          </a:p>
        </p:txBody>
      </p:sp>
    </p:spTree>
    <p:extLst>
      <p:ext uri="{BB962C8B-B14F-4D97-AF65-F5344CB8AC3E}">
        <p14:creationId xmlns:p14="http://schemas.microsoft.com/office/powerpoint/2010/main" val="135370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6919F-8BE3-3542-8677-5E08B856D47B}"/>
              </a:ext>
            </a:extLst>
          </p:cNvPr>
          <p:cNvSpPr txBox="1"/>
          <p:nvPr/>
        </p:nvSpPr>
        <p:spPr>
          <a:xfrm>
            <a:off x="591991" y="43476"/>
            <a:ext cx="629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+mj-lt"/>
                <a:ea typeface="+mj-ea"/>
                <a:cs typeface="+mj-cs"/>
              </a:rPr>
              <a:t>Как определить  нишу?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66358-2538-E947-A168-66EB7F72C1F9}"/>
              </a:ext>
            </a:extLst>
          </p:cNvPr>
          <p:cNvSpPr txBox="1"/>
          <p:nvPr/>
        </p:nvSpPr>
        <p:spPr>
          <a:xfrm>
            <a:off x="462579" y="1283990"/>
            <a:ext cx="11809207" cy="64633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7188" indent="3556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Рыночная ниша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ограниченная по масштабам, с определенным числом потребителей сфера деятельности, позволяющая предприятию проявить свои лучшие стороны деятельности и преимущества перед конкурентами.</a:t>
            </a:r>
          </a:p>
        </p:txBody>
      </p:sp>
      <p:grpSp>
        <p:nvGrpSpPr>
          <p:cNvPr id="5" name="Diagram 5">
            <a:extLst>
              <a:ext uri="{FF2B5EF4-FFF2-40B4-BE49-F238E27FC236}">
                <a16:creationId xmlns:a16="http://schemas.microsoft.com/office/drawing/2014/main" id="{C444EDE4-5132-F34C-A5EA-6E22B87C61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10602" y="2627173"/>
            <a:ext cx="9058275" cy="3875810"/>
            <a:chOff x="1733" y="1006"/>
            <a:chExt cx="2251" cy="2251"/>
          </a:xfrm>
        </p:grpSpPr>
        <p:sp>
          <p:nvSpPr>
            <p:cNvPr id="6" name="_s7172">
              <a:extLst>
                <a:ext uri="{FF2B5EF4-FFF2-40B4-BE49-F238E27FC236}">
                  <a16:creationId xmlns:a16="http://schemas.microsoft.com/office/drawing/2014/main" id="{012D8C9A-1566-1949-933E-BAFD1C0846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0" y="1733"/>
              <a:ext cx="200" cy="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7" name="_s7173">
              <a:extLst>
                <a:ext uri="{FF2B5EF4-FFF2-40B4-BE49-F238E27FC236}">
                  <a16:creationId xmlns:a16="http://schemas.microsoft.com/office/drawing/2014/main" id="{76D3F789-1B72-8B48-AABD-D336BB560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253"/>
              <a:ext cx="563" cy="563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rgbClr val="FF3300"/>
              </a:solidFill>
              <a:round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none" lIns="0" tIns="0" rIns="0" bIns="0" anchor="ctr"/>
            <a:lstStyle/>
            <a:p>
              <a:pPr marL="342900" indent="-3429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1.Агробизнес</a:t>
              </a:r>
            </a:p>
          </p:txBody>
        </p:sp>
        <p:sp>
          <p:nvSpPr>
            <p:cNvPr id="8" name="_s7174">
              <a:extLst>
                <a:ext uri="{FF2B5EF4-FFF2-40B4-BE49-F238E27FC236}">
                  <a16:creationId xmlns:a16="http://schemas.microsoft.com/office/drawing/2014/main" id="{7D853FF8-D1DD-2B46-9416-8D32DD7DC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2131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9" name="_s7175">
              <a:extLst>
                <a:ext uri="{FF2B5EF4-FFF2-40B4-BE49-F238E27FC236}">
                  <a16:creationId xmlns:a16="http://schemas.microsoft.com/office/drawing/2014/main" id="{BF38A606-F357-634F-A20F-067F3D6C4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3" y="1850"/>
              <a:ext cx="563" cy="56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Лесная </a:t>
              </a:r>
            </a:p>
            <a:p>
              <a:pPr algn="ctr" eaLnBrk="1" hangingPunct="1"/>
              <a:r>
                <a:rPr lang="ru-RU" altLang="ru-R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промышленность</a:t>
              </a:r>
            </a:p>
          </p:txBody>
        </p:sp>
        <p:sp>
          <p:nvSpPr>
            <p:cNvPr id="10" name="_s7176">
              <a:extLst>
                <a:ext uri="{FF2B5EF4-FFF2-40B4-BE49-F238E27FC236}">
                  <a16:creationId xmlns:a16="http://schemas.microsoft.com/office/drawing/2014/main" id="{17A33040-C399-924D-A4B6-BC0DA6957A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0" y="2329"/>
              <a:ext cx="200" cy="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11" name="_s7177">
              <a:extLst>
                <a:ext uri="{FF2B5EF4-FFF2-40B4-BE49-F238E27FC236}">
                  <a16:creationId xmlns:a16="http://schemas.microsoft.com/office/drawing/2014/main" id="{720E5F37-FE05-E942-A62F-EAE5BEA86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447"/>
              <a:ext cx="563" cy="56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Нефтяная</a:t>
              </a:r>
            </a:p>
            <a:p>
              <a:pPr algn="ctr" eaLnBrk="1" hangingPunct="1"/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промышленность</a:t>
              </a:r>
            </a:p>
          </p:txBody>
        </p:sp>
        <p:sp>
          <p:nvSpPr>
            <p:cNvPr id="12" name="_s7178">
              <a:extLst>
                <a:ext uri="{FF2B5EF4-FFF2-40B4-BE49-F238E27FC236}">
                  <a16:creationId xmlns:a16="http://schemas.microsoft.com/office/drawing/2014/main" id="{457FE848-C28C-6144-A4FB-7B07902819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8" y="2411"/>
              <a:ext cx="0" cy="2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13" name="_s7179">
              <a:extLst>
                <a:ext uri="{FF2B5EF4-FFF2-40B4-BE49-F238E27FC236}">
                  <a16:creationId xmlns:a16="http://schemas.microsoft.com/office/drawing/2014/main" id="{FE4A67B6-6E28-C14E-A1D8-BAD8B5380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694"/>
              <a:ext cx="563" cy="56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Химическая </a:t>
              </a:r>
            </a:p>
            <a:p>
              <a:pPr algn="ctr" eaLnBrk="1" hangingPunct="1"/>
              <a:r>
                <a:rPr lang="ru-RU" altLang="ru-R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промышленность</a:t>
              </a:r>
            </a:p>
          </p:txBody>
        </p:sp>
        <p:sp>
          <p:nvSpPr>
            <p:cNvPr id="14" name="_s7180">
              <a:extLst>
                <a:ext uri="{FF2B5EF4-FFF2-40B4-BE49-F238E27FC236}">
                  <a16:creationId xmlns:a16="http://schemas.microsoft.com/office/drawing/2014/main" id="{5A33542F-F3AA-F64A-9D0B-E2F5918527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6" y="2329"/>
              <a:ext cx="275" cy="2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15" name="_s7181">
              <a:extLst>
                <a:ext uri="{FF2B5EF4-FFF2-40B4-BE49-F238E27FC236}">
                  <a16:creationId xmlns:a16="http://schemas.microsoft.com/office/drawing/2014/main" id="{885C979A-18FA-7C43-87E2-B4EE6F76A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2514"/>
              <a:ext cx="563" cy="56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Авиадвигате-</a:t>
              </a:r>
            </a:p>
            <a:p>
              <a:pPr algn="ctr" eaLnBrk="1" hangingPunct="1"/>
              <a:r>
                <a:rPr lang="ru-RU" altLang="ru-R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лестроение</a:t>
              </a:r>
            </a:p>
          </p:txBody>
        </p:sp>
        <p:sp>
          <p:nvSpPr>
            <p:cNvPr id="16" name="_s7182">
              <a:extLst>
                <a:ext uri="{FF2B5EF4-FFF2-40B4-BE49-F238E27FC236}">
                  <a16:creationId xmlns:a16="http://schemas.microsoft.com/office/drawing/2014/main" id="{9786B733-6C8A-0C46-9859-F3D087176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8" y="2131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17" name="_s7183">
              <a:extLst>
                <a:ext uri="{FF2B5EF4-FFF2-40B4-BE49-F238E27FC236}">
                  <a16:creationId xmlns:a16="http://schemas.microsoft.com/office/drawing/2014/main" id="{28008583-793D-B547-A5A7-8211C75E1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1" y="1850"/>
              <a:ext cx="563" cy="56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3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4.Экономика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 и инновации </a:t>
              </a:r>
            </a:p>
          </p:txBody>
        </p:sp>
        <p:sp>
          <p:nvSpPr>
            <p:cNvPr id="18" name="_s7184">
              <a:extLst>
                <a:ext uri="{FF2B5EF4-FFF2-40B4-BE49-F238E27FC236}">
                  <a16:creationId xmlns:a16="http://schemas.microsoft.com/office/drawing/2014/main" id="{B9C26114-4104-6949-BFCC-44A3BAD916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6" y="1733"/>
              <a:ext cx="200" cy="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19" name="_s7185">
              <a:extLst>
                <a:ext uri="{FF2B5EF4-FFF2-40B4-BE49-F238E27FC236}">
                  <a16:creationId xmlns:a16="http://schemas.microsoft.com/office/drawing/2014/main" id="{89807C7B-E8C6-3040-ACF0-4E5768CE0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4" y="1253"/>
              <a:ext cx="563" cy="56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3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3.Градостроитель-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 err="1">
                  <a:latin typeface="Times New Roman" pitchFamily="18" charset="0"/>
                  <a:cs typeface="Times New Roman" pitchFamily="18" charset="0"/>
                </a:rPr>
                <a:t>ство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_s7186">
              <a:extLst>
                <a:ext uri="{FF2B5EF4-FFF2-40B4-BE49-F238E27FC236}">
                  <a16:creationId xmlns:a16="http://schemas.microsoft.com/office/drawing/2014/main" id="{6D504EAB-7DB8-D74C-8BC9-197251FDFA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8" y="1568"/>
              <a:ext cx="0" cy="2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21" name="_s7187">
              <a:extLst>
                <a:ext uri="{FF2B5EF4-FFF2-40B4-BE49-F238E27FC236}">
                  <a16:creationId xmlns:a16="http://schemas.microsoft.com/office/drawing/2014/main" id="{0BB77322-1CE8-6645-A665-E7F1E6B87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1006"/>
              <a:ext cx="563" cy="56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3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2. Здравоохранение</a:t>
              </a:r>
            </a:p>
          </p:txBody>
        </p:sp>
        <p:sp>
          <p:nvSpPr>
            <p:cNvPr id="22" name="_s7188">
              <a:extLst>
                <a:ext uri="{FF2B5EF4-FFF2-40B4-BE49-F238E27FC236}">
                  <a16:creationId xmlns:a16="http://schemas.microsoft.com/office/drawing/2014/main" id="{E3C5B699-02AD-0746-AE95-0F45EE693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1851"/>
              <a:ext cx="563" cy="5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Picture 16" descr="5">
              <a:extLst>
                <a:ext uri="{FF2B5EF4-FFF2-40B4-BE49-F238E27FC236}">
                  <a16:creationId xmlns:a16="http://schemas.microsoft.com/office/drawing/2014/main" id="{9D1B5A7A-2333-A343-BC9F-E47B02CAE7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58" y="2106"/>
              <a:ext cx="294" cy="307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18" descr="i9">
            <a:extLst>
              <a:ext uri="{FF2B5EF4-FFF2-40B4-BE49-F238E27FC236}">
                <a16:creationId xmlns:a16="http://schemas.microsoft.com/office/drawing/2014/main" id="{B375F0D8-00C4-0749-8B12-7BE05B7C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9307" y="4261465"/>
            <a:ext cx="885825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5" name="Picture 19" descr="i31">
            <a:extLst>
              <a:ext uri="{FF2B5EF4-FFF2-40B4-BE49-F238E27FC236}">
                <a16:creationId xmlns:a16="http://schemas.microsoft.com/office/drawing/2014/main" id="{11409AE1-49DB-A445-9116-30C06362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1723" y="4368646"/>
            <a:ext cx="9509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6" name="Picture 20" descr="i7">
            <a:extLst>
              <a:ext uri="{FF2B5EF4-FFF2-40B4-BE49-F238E27FC236}">
                <a16:creationId xmlns:a16="http://schemas.microsoft.com/office/drawing/2014/main" id="{DA9B2E23-F474-3A44-AD09-46A1D076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3254" y="3652694"/>
            <a:ext cx="895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2773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4DE74D42-C5FD-574C-A6FB-978D81064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1913" y="167244"/>
            <a:ext cx="9334004" cy="762000"/>
          </a:xfr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Расчет объема инвестирования проекта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04904" name="Group 104">
            <a:extLst>
              <a:ext uri="{FF2B5EF4-FFF2-40B4-BE49-F238E27FC236}">
                <a16:creationId xmlns:a16="http://schemas.microsoft.com/office/drawing/2014/main" id="{C8E9439B-2C37-FA4A-8991-3F9179FAB661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905000" y="1219200"/>
          <a:ext cx="8001000" cy="499904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Направления инвестирования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Сумма, тыс.руб.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Приобретение специализированного оборудования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Приобретение/аренда земельных площадей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Строительно-монтажные работы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Оборудование общего назначения (мебель и т.д.)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Приобретение животных и сельскохозяйственных культур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Первоначальные расходы (оборотные средства)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ИТОГО: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965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6E0CD98-C3E6-C84E-97F0-E71EE0149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8382000" cy="533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>
                <a:solidFill>
                  <a:srgbClr val="FF0000"/>
                </a:solidFill>
              </a:rPr>
              <a:t>Расчет экономических показателей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0408262-02B5-0047-B02A-60F52A16D1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799" y="1066800"/>
            <a:ext cx="9583387" cy="4609605"/>
          </a:xfrm>
          <a:noFill/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buFontTx/>
              <a:buAutoNum type="arabicPeriod"/>
            </a:pPr>
            <a:r>
              <a:rPr lang="ru-RU" altLang="ru-RU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 = Объем реализации </a:t>
            </a:r>
            <a:r>
              <a:rPr lang="ru-RU" altLang="ru-RU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 </a:t>
            </a:r>
            <a:r>
              <a:rPr lang="ru-RU" altLang="ru-RU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</a:t>
            </a:r>
          </a:p>
          <a:p>
            <a:pPr marL="0" indent="0">
              <a:lnSpc>
                <a:spcPct val="80000"/>
              </a:lnSpc>
              <a:buNone/>
            </a:pPr>
            <a:endParaRPr lang="ru-RU" altLang="ru-RU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Затраты = Затраты на производство + затраты на реализацию </a:t>
            </a:r>
          </a:p>
          <a:p>
            <a:pPr marL="457200" indent="-457200">
              <a:lnSpc>
                <a:spcPct val="80000"/>
              </a:lnSpc>
              <a:buNone/>
            </a:pPr>
            <a:endParaRPr lang="ru-RU" altLang="ru-RU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Налоги: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Упрощенная система налогообложения (УСН):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 налогооблагаемая база «доходы» – ставка 6%;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б)  налогооблагаемая база «доходы-расходы» - ставка 15%.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другие налоги</a:t>
            </a:r>
          </a:p>
          <a:p>
            <a:pPr marL="457200" indent="-457200">
              <a:lnSpc>
                <a:spcPct val="80000"/>
              </a:lnSpc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Прибыль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alt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-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sz="2400" b="1" dirty="0">
                <a:solidFill>
                  <a:srgbClr val="8F0F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8F0F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</a:t>
            </a:r>
            <a:r>
              <a:rPr lang="ru-RU" altLang="ru-RU" sz="2400" dirty="0">
                <a:solidFill>
                  <a:srgbClr val="8F0F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alt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</a:t>
            </a:r>
            <a:r>
              <a:rPr lang="ru-RU" altLang="ru-RU" sz="2400" dirty="0">
                <a:solidFill>
                  <a:srgbClr val="8F0F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*100%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окупаемости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</a:t>
            </a:r>
          </a:p>
        </p:txBody>
      </p:sp>
    </p:spTree>
    <p:extLst>
      <p:ext uri="{BB962C8B-B14F-4D97-AF65-F5344CB8AC3E}">
        <p14:creationId xmlns:p14="http://schemas.microsoft.com/office/powerpoint/2010/main" val="2380622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id="{1354D680-7BBD-DF49-AA1E-9CC0309F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64" y="76200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>
                <a:solidFill>
                  <a:srgbClr val="7030A0"/>
                </a:solidFill>
              </a:rPr>
              <a:t>Расчет экономических показателей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36ABC8-9198-CB45-9025-32D64596DD19}"/>
              </a:ext>
            </a:extLst>
          </p:cNvPr>
          <p:cNvSpPr/>
          <p:nvPr/>
        </p:nvSpPr>
        <p:spPr>
          <a:xfrm>
            <a:off x="1743075" y="2924175"/>
            <a:ext cx="6161088" cy="933450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</a:rPr>
              <a:t>Выручка = Объем реализации Х Цена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4203FC5-F13A-4048-8342-44BD4BA55EE8}"/>
              </a:ext>
            </a:extLst>
          </p:cNvPr>
          <p:cNvSpPr/>
          <p:nvPr/>
        </p:nvSpPr>
        <p:spPr>
          <a:xfrm>
            <a:off x="1738314" y="1052514"/>
            <a:ext cx="5786437" cy="1368425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Показатель 1. </a:t>
            </a:r>
          </a:p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ВЫРУЧКА</a:t>
            </a:r>
            <a:r>
              <a:rPr lang="ru-RU" sz="2400" b="1" i="1" dirty="0">
                <a:solidFill>
                  <a:srgbClr val="8409FF"/>
                </a:solidFill>
              </a:rPr>
              <a:t>  </a:t>
            </a:r>
            <a:r>
              <a:rPr lang="ru-RU" sz="2400" b="1" dirty="0">
                <a:solidFill>
                  <a:srgbClr val="303C18"/>
                </a:solidFill>
              </a:rPr>
              <a:t>-  </a:t>
            </a:r>
            <a:r>
              <a:rPr lang="ru-RU" sz="2400" dirty="0">
                <a:solidFill>
                  <a:srgbClr val="303C18"/>
                </a:solidFill>
              </a:rPr>
              <a:t>это денежные средства, полученные от продажи товаров и услуг.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0116B93-00B2-7345-997B-3DABC9A74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292601"/>
            <a:ext cx="6643687" cy="1928813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spcAft>
                <a:spcPts val="1200"/>
              </a:spcAft>
              <a:defRPr/>
            </a:pPr>
            <a:r>
              <a:rPr lang="ru-RU" sz="2000" b="1" dirty="0">
                <a:solidFill>
                  <a:srgbClr val="303C18"/>
                </a:solidFill>
              </a:rPr>
              <a:t>Пример на основе проекта мини-пекарни:</a:t>
            </a:r>
          </a:p>
          <a:p>
            <a:pPr>
              <a:spcAft>
                <a:spcPts val="600"/>
              </a:spcAft>
              <a:defRPr/>
            </a:pPr>
            <a:r>
              <a:rPr lang="ru-RU" sz="2000" dirty="0">
                <a:solidFill>
                  <a:srgbClr val="303C18"/>
                </a:solidFill>
              </a:rPr>
              <a:t>Продали 300 тортов – </a:t>
            </a:r>
            <a:r>
              <a:rPr lang="ru-RU" sz="2000" b="1" dirty="0">
                <a:solidFill>
                  <a:srgbClr val="303C18"/>
                </a:solidFill>
              </a:rPr>
              <a:t>это</a:t>
            </a:r>
            <a:r>
              <a:rPr lang="ru-RU" sz="2000" dirty="0">
                <a:solidFill>
                  <a:srgbClr val="303C18"/>
                </a:solidFill>
              </a:rPr>
              <a:t> </a:t>
            </a:r>
            <a:r>
              <a:rPr lang="ru-RU" sz="2000" b="1" dirty="0">
                <a:solidFill>
                  <a:srgbClr val="303C18"/>
                </a:solidFill>
              </a:rPr>
              <a:t>объем реализации</a:t>
            </a:r>
          </a:p>
          <a:p>
            <a:pPr>
              <a:spcAft>
                <a:spcPts val="600"/>
              </a:spcAft>
              <a:defRPr/>
            </a:pPr>
            <a:r>
              <a:rPr lang="ru-RU" sz="2000" dirty="0">
                <a:solidFill>
                  <a:srgbClr val="303C18"/>
                </a:solidFill>
              </a:rPr>
              <a:t>Каждый торт стоит 200 руб. – это </a:t>
            </a:r>
            <a:r>
              <a:rPr lang="ru-RU" sz="2000" b="1" dirty="0">
                <a:solidFill>
                  <a:srgbClr val="303C18"/>
                </a:solidFill>
              </a:rPr>
              <a:t>цена</a:t>
            </a:r>
          </a:p>
          <a:p>
            <a:pPr>
              <a:spcAft>
                <a:spcPts val="600"/>
              </a:spcAft>
              <a:defRPr/>
            </a:pPr>
            <a:r>
              <a:rPr lang="ru-RU" sz="2000" dirty="0">
                <a:solidFill>
                  <a:srgbClr val="303C18"/>
                </a:solidFill>
              </a:rPr>
              <a:t>Получили 60 000 руб. – это </a:t>
            </a:r>
            <a:r>
              <a:rPr lang="ru-RU" sz="2000" b="1" dirty="0">
                <a:solidFill>
                  <a:srgbClr val="303C18"/>
                </a:solidFill>
              </a:rPr>
              <a:t>выручка</a:t>
            </a:r>
          </a:p>
        </p:txBody>
      </p:sp>
      <p:pic>
        <p:nvPicPr>
          <p:cNvPr id="39942" name="Рисунок 11" descr="MC900303034.JPG">
            <a:extLst>
              <a:ext uri="{FF2B5EF4-FFF2-40B4-BE49-F238E27FC236}">
                <a16:creationId xmlns:a16="http://schemas.microsoft.com/office/drawing/2014/main" id="{860D3EC8-4663-D446-94A6-06E89E3B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1052514"/>
            <a:ext cx="24892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3" descr="MC900334078.WMF">
            <a:extLst>
              <a:ext uri="{FF2B5EF4-FFF2-40B4-BE49-F238E27FC236}">
                <a16:creationId xmlns:a16="http://schemas.microsoft.com/office/drawing/2014/main" id="{3D5F3B48-CAF5-5F4B-92CB-49708DD33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3075" y="4286251"/>
            <a:ext cx="1905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11" descr="MC900303034.JPG">
            <a:extLst>
              <a:ext uri="{FF2B5EF4-FFF2-40B4-BE49-F238E27FC236}">
                <a16:creationId xmlns:a16="http://schemas.microsoft.com/office/drawing/2014/main" id="{1044D19E-9765-BE40-BC66-28229EACEE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1071564"/>
            <a:ext cx="24892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5009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93B3A040-74D9-AF4B-A7A6-8A821465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64" y="76200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>
                <a:solidFill>
                  <a:srgbClr val="7030A0"/>
                </a:solidFill>
              </a:rPr>
              <a:t>Расчет экономических показателей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13F0F5E-BFD8-D544-B3A5-DFA608F982E8}"/>
              </a:ext>
            </a:extLst>
          </p:cNvPr>
          <p:cNvSpPr/>
          <p:nvPr/>
        </p:nvSpPr>
        <p:spPr>
          <a:xfrm>
            <a:off x="1809750" y="1214439"/>
            <a:ext cx="6072188" cy="1927225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Показатель 2. </a:t>
            </a:r>
          </a:p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ЗАТРАТЫ - </a:t>
            </a:r>
            <a:r>
              <a:rPr lang="ru-RU" sz="2400" dirty="0">
                <a:solidFill>
                  <a:srgbClr val="303C18"/>
                </a:solidFill>
              </a:rPr>
              <a:t>выраженные в денежной форме расходы на производство, доставку и сбыт продукции.</a:t>
            </a:r>
          </a:p>
        </p:txBody>
      </p:sp>
      <p:pic>
        <p:nvPicPr>
          <p:cNvPr id="40964" name="Рисунок 12" descr="MC900341828.JPG">
            <a:extLst>
              <a:ext uri="{FF2B5EF4-FFF2-40B4-BE49-F238E27FC236}">
                <a16:creationId xmlns:a16="http://schemas.microsoft.com/office/drawing/2014/main" id="{6064A798-6395-9142-9750-F6501914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1" y="1214438"/>
            <a:ext cx="23733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13" descr="MC900341859.JPG">
            <a:extLst>
              <a:ext uri="{FF2B5EF4-FFF2-40B4-BE49-F238E27FC236}">
                <a16:creationId xmlns:a16="http://schemas.microsoft.com/office/drawing/2014/main" id="{026E19EF-975C-F041-936D-209599372A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352800"/>
            <a:ext cx="214312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Рисунок 14" descr="MC900303032.JPG">
            <a:extLst>
              <a:ext uri="{FF2B5EF4-FFF2-40B4-BE49-F238E27FC236}">
                <a16:creationId xmlns:a16="http://schemas.microsoft.com/office/drawing/2014/main" id="{486F4402-36A6-FE4E-B927-DAA677E198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29000"/>
            <a:ext cx="20494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Прямоугольник 15">
            <a:extLst>
              <a:ext uri="{FF2B5EF4-FFF2-40B4-BE49-F238E27FC236}">
                <a16:creationId xmlns:a16="http://schemas.microsoft.com/office/drawing/2014/main" id="{98C5ED29-326F-7F48-A916-E40290A05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105400"/>
            <a:ext cx="31289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303C18"/>
                </a:solidFill>
                <a:latin typeface="Calibri" panose="020F0502020204030204" pitchFamily="34" charset="0"/>
              </a:rPr>
              <a:t>Затраты на производство </a:t>
            </a:r>
            <a:endParaRPr lang="ru-RU" altLang="ru-RU" sz="2000" b="1">
              <a:latin typeface="Calibri" panose="020F0502020204030204" pitchFamily="34" charset="0"/>
            </a:endParaRPr>
          </a:p>
        </p:txBody>
      </p:sp>
      <p:sp>
        <p:nvSpPr>
          <p:cNvPr id="40968" name="Прямоугольник 16">
            <a:extLst>
              <a:ext uri="{FF2B5EF4-FFF2-40B4-BE49-F238E27FC236}">
                <a16:creationId xmlns:a16="http://schemas.microsoft.com/office/drawing/2014/main" id="{9BFC2D7C-E9AA-5241-8921-EDC01C248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953000"/>
            <a:ext cx="2730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303C18"/>
                </a:solidFill>
                <a:latin typeface="Calibri" panose="020F0502020204030204" pitchFamily="34" charset="0"/>
              </a:rPr>
              <a:t>Затраты на реализацию </a:t>
            </a:r>
            <a:endParaRPr lang="ru-RU" altLang="ru-RU" sz="2000" b="1">
              <a:latin typeface="Calibri" panose="020F0502020204030204" pitchFamily="34" charset="0"/>
            </a:endParaRPr>
          </a:p>
        </p:txBody>
      </p:sp>
      <p:sp>
        <p:nvSpPr>
          <p:cNvPr id="40969" name="Прямоугольник 17">
            <a:extLst>
              <a:ext uri="{FF2B5EF4-FFF2-40B4-BE49-F238E27FC236}">
                <a16:creationId xmlns:a16="http://schemas.microsoft.com/office/drawing/2014/main" id="{90AF02B9-8DC0-0B41-ACAB-A11CE0003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1" y="4191000"/>
            <a:ext cx="172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800" b="1">
                <a:latin typeface="Calibri" panose="020F0502020204030204" pitchFamily="34" charset="0"/>
              </a:rPr>
              <a:t>Затраты</a:t>
            </a:r>
            <a:endParaRPr lang="ru-RU" altLang="ru-RU" sz="2800">
              <a:latin typeface="Calibri" panose="020F0502020204030204" pitchFamily="34" charset="0"/>
            </a:endParaRPr>
          </a:p>
        </p:txBody>
      </p:sp>
      <p:sp>
        <p:nvSpPr>
          <p:cNvPr id="19" name="Равно 18">
            <a:extLst>
              <a:ext uri="{FF2B5EF4-FFF2-40B4-BE49-F238E27FC236}">
                <a16:creationId xmlns:a16="http://schemas.microsoft.com/office/drawing/2014/main" id="{BF61B6A1-E9CA-5D4C-B192-393C1DA4B68A}"/>
              </a:ext>
            </a:extLst>
          </p:cNvPr>
          <p:cNvSpPr/>
          <p:nvPr/>
        </p:nvSpPr>
        <p:spPr>
          <a:xfrm>
            <a:off x="7467601" y="3886201"/>
            <a:ext cx="1008063" cy="785813"/>
          </a:xfrm>
          <a:prstGeom prst="mathEqual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люс 19">
            <a:extLst>
              <a:ext uri="{FF2B5EF4-FFF2-40B4-BE49-F238E27FC236}">
                <a16:creationId xmlns:a16="http://schemas.microsoft.com/office/drawing/2014/main" id="{FAF1E9EC-FE5C-6143-924C-CA070E594C12}"/>
              </a:ext>
            </a:extLst>
          </p:cNvPr>
          <p:cNvSpPr/>
          <p:nvPr/>
        </p:nvSpPr>
        <p:spPr>
          <a:xfrm>
            <a:off x="3962400" y="3657601"/>
            <a:ext cx="1016000" cy="1114425"/>
          </a:xfrm>
          <a:prstGeom prst="mathPlus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0972" name="Рисунок 12" descr="MC900341828.JPG">
            <a:extLst>
              <a:ext uri="{FF2B5EF4-FFF2-40B4-BE49-F238E27FC236}">
                <a16:creationId xmlns:a16="http://schemas.microsoft.com/office/drawing/2014/main" id="{859B8A22-A2A2-F844-820C-B9E7E8CE43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6" y="1214438"/>
            <a:ext cx="23733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67166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id="{2F1824EB-75D1-9D42-8746-4B157A68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64" y="76200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>
                <a:solidFill>
                  <a:srgbClr val="7030A0"/>
                </a:solidFill>
              </a:rPr>
              <a:t>Расчет экономических показателей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92B8897-6B1E-AB43-8EDF-612B09DAD63B}"/>
              </a:ext>
            </a:extLst>
          </p:cNvPr>
          <p:cNvSpPr/>
          <p:nvPr/>
        </p:nvSpPr>
        <p:spPr>
          <a:xfrm>
            <a:off x="1809750" y="1052514"/>
            <a:ext cx="6616700" cy="1584325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Показатель 3. </a:t>
            </a:r>
          </a:p>
          <a:p>
            <a:pPr>
              <a:defRPr/>
            </a:pPr>
            <a:r>
              <a:rPr lang="ru-RU" sz="2000" b="1" dirty="0">
                <a:solidFill>
                  <a:srgbClr val="8409FF"/>
                </a:solidFill>
              </a:rPr>
              <a:t>НАЛОГИ </a:t>
            </a:r>
            <a:r>
              <a:rPr lang="ru-RU" sz="2000" b="1" dirty="0">
                <a:solidFill>
                  <a:srgbClr val="303C18"/>
                </a:solidFill>
              </a:rPr>
              <a:t>- </a:t>
            </a:r>
            <a:r>
              <a:rPr lang="ru-RU" sz="2000" dirty="0"/>
              <a:t>это платежи, которые в обязательном порядке уплачивают в доход государства физические и юридические лица — предприятия, организации, граждане. </a:t>
            </a:r>
            <a:endParaRPr lang="ru-RU" sz="2000" dirty="0">
              <a:solidFill>
                <a:srgbClr val="303C18"/>
              </a:solidFill>
            </a:endParaRPr>
          </a:p>
        </p:txBody>
      </p:sp>
      <p:pic>
        <p:nvPicPr>
          <p:cNvPr id="41988" name="Рисунок 11" descr="MC900303035.JPG">
            <a:extLst>
              <a:ext uri="{FF2B5EF4-FFF2-40B4-BE49-F238E27FC236}">
                <a16:creationId xmlns:a16="http://schemas.microsoft.com/office/drawing/2014/main" id="{F7542FC7-7F2A-4C46-A52C-1B208B3E8C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1484313"/>
            <a:ext cx="217963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EC71D64E-5E2D-5445-8FC3-A27EEEF7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19" y="3932237"/>
            <a:ext cx="5370194" cy="2771775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00B050"/>
                </a:solidFill>
              </a:rPr>
              <a:t>Выбор системы </a:t>
            </a:r>
            <a:r>
              <a:rPr lang="ru-RU" sz="2400" b="1" dirty="0" smtClean="0">
                <a:solidFill>
                  <a:srgbClr val="00B050"/>
                </a:solidFill>
              </a:rPr>
              <a:t>налогообложения</a:t>
            </a:r>
            <a:endParaRPr lang="ru-RU" sz="2400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7BFF"/>
                </a:solidFill>
                <a:latin typeface="ProximaNova"/>
                <a:hlinkClick r:id="rId3" tooltip="Общая система налогообложения"/>
              </a:rPr>
              <a:t>Общая </a:t>
            </a:r>
            <a:r>
              <a:rPr lang="ru-RU" dirty="0">
                <a:solidFill>
                  <a:srgbClr val="007BFF"/>
                </a:solidFill>
                <a:latin typeface="ProximaNova"/>
                <a:hlinkClick r:id="rId3" tooltip="Общая система налогообложения"/>
              </a:rPr>
              <a:t>система налогообложения</a:t>
            </a:r>
            <a:endParaRPr lang="ru-RU" dirty="0">
              <a:solidFill>
                <a:srgbClr val="2D3039"/>
              </a:solidFill>
              <a:latin typeface="ProximaNov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BFF"/>
                </a:solidFill>
                <a:latin typeface="ProximaNova"/>
                <a:hlinkClick r:id="rId4" tooltip="Специальные режимы для малого и среднего бизнеса "/>
              </a:rPr>
              <a:t>Специальные режимы для малого и среднего бизнеса </a:t>
            </a:r>
            <a:endParaRPr lang="ru-RU" dirty="0">
              <a:solidFill>
                <a:srgbClr val="2D3039"/>
              </a:solidFill>
              <a:latin typeface="ProximaNov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BFF"/>
                </a:solidFill>
                <a:latin typeface="ProximaNova"/>
                <a:hlinkClick r:id="rId5" tooltip="Упрощенная система налогообложения "/>
              </a:rPr>
              <a:t>Упрощенная система налогообложения </a:t>
            </a:r>
            <a:endParaRPr lang="ru-RU" dirty="0">
              <a:solidFill>
                <a:srgbClr val="2D3039"/>
              </a:solidFill>
              <a:latin typeface="ProximaNov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7BFF"/>
                </a:solidFill>
                <a:latin typeface="ProximaNova"/>
                <a:hlinkClick r:id="rId6" tooltip="Единый сельскохозяйственный налог"/>
              </a:rPr>
              <a:t>Единый </a:t>
            </a:r>
            <a:r>
              <a:rPr lang="ru-RU" dirty="0">
                <a:solidFill>
                  <a:srgbClr val="007BFF"/>
                </a:solidFill>
                <a:latin typeface="ProximaNova"/>
                <a:hlinkClick r:id="rId6" tooltip="Единый сельскохозяйственный налог"/>
              </a:rPr>
              <a:t>сельскохозяйственный налог</a:t>
            </a:r>
            <a:endParaRPr lang="ru-RU" dirty="0">
              <a:solidFill>
                <a:srgbClr val="2D3039"/>
              </a:solidFill>
              <a:latin typeface="ProximaNov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BFF"/>
                </a:solidFill>
                <a:latin typeface="ProximaNova"/>
                <a:hlinkClick r:id="rId7" tooltip="Патент "/>
              </a:rPr>
              <a:t>Патент </a:t>
            </a:r>
            <a:endParaRPr lang="ru-RU" dirty="0">
              <a:solidFill>
                <a:srgbClr val="2D3039"/>
              </a:solidFill>
              <a:latin typeface="ProximaNov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BFF"/>
                </a:solidFill>
                <a:latin typeface="ProximaNova"/>
                <a:hlinkClick r:id="rId8" tooltip="Налог на профессиональный доход "/>
              </a:rPr>
              <a:t>Налог на профессиональный доход </a:t>
            </a:r>
            <a:endParaRPr lang="ru-RU" b="0" i="0" dirty="0">
              <a:solidFill>
                <a:srgbClr val="2D3039"/>
              </a:solidFill>
              <a:effectLst/>
              <a:latin typeface="ProximaNova"/>
            </a:endParaRPr>
          </a:p>
        </p:txBody>
      </p:sp>
      <p:sp>
        <p:nvSpPr>
          <p:cNvPr id="22" name="Прямоугольник 3">
            <a:extLst>
              <a:ext uri="{FF2B5EF4-FFF2-40B4-BE49-F238E27FC236}">
                <a16:creationId xmlns:a16="http://schemas.microsoft.com/office/drawing/2014/main" id="{0041338D-1D38-6942-A40D-EB953D6DC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1" y="3933826"/>
            <a:ext cx="3643313" cy="2619375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Упрощенная система налогообложения (УСН):</a:t>
            </a:r>
          </a:p>
          <a:p>
            <a:pPr>
              <a:defRPr/>
            </a:pPr>
            <a:endParaRPr lang="ru-RU" b="1" dirty="0">
              <a:solidFill>
                <a:srgbClr val="303C18"/>
              </a:solidFill>
            </a:endParaRPr>
          </a:p>
          <a:p>
            <a:pPr>
              <a:defRPr/>
            </a:pPr>
            <a:r>
              <a:rPr lang="ru-RU" dirty="0">
                <a:solidFill>
                  <a:srgbClr val="303C18"/>
                </a:solidFill>
              </a:rPr>
              <a:t>а)  налогооблагаемая база «доходы» – ставка 6%;</a:t>
            </a:r>
          </a:p>
          <a:p>
            <a:pPr>
              <a:defRPr/>
            </a:pPr>
            <a:endParaRPr lang="ru-RU" dirty="0">
              <a:solidFill>
                <a:srgbClr val="303C18"/>
              </a:solidFill>
            </a:endParaRPr>
          </a:p>
          <a:p>
            <a:pPr>
              <a:defRPr/>
            </a:pPr>
            <a:r>
              <a:rPr lang="ru-RU" dirty="0">
                <a:solidFill>
                  <a:srgbClr val="303C18"/>
                </a:solidFill>
              </a:rPr>
              <a:t>б)  налогооблагаемая база «доходы-расходы» - ставка 15%.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CEB13F8-9F27-0941-AC1C-2FDEA2CB7D4E}"/>
              </a:ext>
            </a:extLst>
          </p:cNvPr>
          <p:cNvSpPr/>
          <p:nvPr/>
        </p:nvSpPr>
        <p:spPr>
          <a:xfrm>
            <a:off x="1809751" y="2852738"/>
            <a:ext cx="6653213" cy="863600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Налоги – это доходы государства, из которых платятся пенсии, зарплаты бюджетникам, строятся дороги, содержатся школы.</a:t>
            </a:r>
          </a:p>
        </p:txBody>
      </p:sp>
    </p:spTree>
    <p:extLst>
      <p:ext uri="{BB962C8B-B14F-4D97-AF65-F5344CB8AC3E}">
        <p14:creationId xmlns:p14="http://schemas.microsoft.com/office/powerpoint/2010/main" val="366768954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>
            <a:extLst>
              <a:ext uri="{FF2B5EF4-FFF2-40B4-BE49-F238E27FC236}">
                <a16:creationId xmlns:a16="http://schemas.microsoft.com/office/drawing/2014/main" id="{4911F91C-E0FD-FB46-B061-9E9FC964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64" y="76200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rgbClr val="7030A0"/>
                </a:solidFill>
              </a:rPr>
              <a:t>Расчет экономических показателей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1AFB88-6886-AB48-B12A-EB9F793E9B96}"/>
              </a:ext>
            </a:extLst>
          </p:cNvPr>
          <p:cNvSpPr/>
          <p:nvPr/>
        </p:nvSpPr>
        <p:spPr>
          <a:xfrm>
            <a:off x="1809751" y="1214438"/>
            <a:ext cx="6500813" cy="2214562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Показатель </a:t>
            </a:r>
            <a:r>
              <a:rPr lang="en-US" sz="2400" b="1" dirty="0">
                <a:solidFill>
                  <a:srgbClr val="8409FF"/>
                </a:solidFill>
              </a:rPr>
              <a:t>4</a:t>
            </a:r>
            <a:r>
              <a:rPr lang="ru-RU" sz="2400" b="1" dirty="0">
                <a:solidFill>
                  <a:srgbClr val="8409FF"/>
                </a:solidFill>
              </a:rPr>
              <a:t>. </a:t>
            </a:r>
          </a:p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ПРИБЫЛЬ </a:t>
            </a:r>
            <a:r>
              <a:rPr lang="ru-RU" sz="2400" b="1" dirty="0">
                <a:solidFill>
                  <a:srgbClr val="303C18"/>
                </a:solidFill>
              </a:rPr>
              <a:t>- </a:t>
            </a:r>
            <a:r>
              <a:rPr lang="ru-RU" sz="2400" dirty="0"/>
              <a:t>это разность между выручкой за проданный товар или услугу и затратами на производство товара или услуги, за вычетом уплаченных государству налогов.</a:t>
            </a:r>
            <a:endParaRPr lang="ru-RU" sz="2400" dirty="0">
              <a:solidFill>
                <a:srgbClr val="303C18"/>
              </a:solidFill>
            </a:endParaRPr>
          </a:p>
        </p:txBody>
      </p:sp>
      <p:pic>
        <p:nvPicPr>
          <p:cNvPr id="43012" name="Рисунок 6" descr="MC900198183.WMF">
            <a:extLst>
              <a:ext uri="{FF2B5EF4-FFF2-40B4-BE49-F238E27FC236}">
                <a16:creationId xmlns:a16="http://schemas.microsoft.com/office/drawing/2014/main" id="{980F698B-9797-C844-BC93-BB399D3E3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950914"/>
            <a:ext cx="18891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9" descr="MC900303034.JPG">
            <a:extLst>
              <a:ext uri="{FF2B5EF4-FFF2-40B4-BE49-F238E27FC236}">
                <a16:creationId xmlns:a16="http://schemas.microsoft.com/office/drawing/2014/main" id="{47D19D19-F135-F04B-A726-2C17B013C3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276600"/>
            <a:ext cx="190182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Рисунок 10" descr="MC900341828.JPG">
            <a:extLst>
              <a:ext uri="{FF2B5EF4-FFF2-40B4-BE49-F238E27FC236}">
                <a16:creationId xmlns:a16="http://schemas.microsoft.com/office/drawing/2014/main" id="{5AB0CCAA-C131-0E4E-B78D-8D4CE8BD84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386138"/>
            <a:ext cx="1498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Рисунок 12" descr="MC900303035.JPG">
            <a:extLst>
              <a:ext uri="{FF2B5EF4-FFF2-40B4-BE49-F238E27FC236}">
                <a16:creationId xmlns:a16="http://schemas.microsoft.com/office/drawing/2014/main" id="{060238EF-C18B-3443-8CD3-26EE10C9A9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429000"/>
            <a:ext cx="1751013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Прямоугольник 13">
            <a:extLst>
              <a:ext uri="{FF2B5EF4-FFF2-40B4-BE49-F238E27FC236}">
                <a16:creationId xmlns:a16="http://schemas.microsoft.com/office/drawing/2014/main" id="{AA196DA9-1610-8941-AC3C-873EFA3AF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5181601"/>
            <a:ext cx="162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03C18"/>
                </a:solidFill>
                <a:latin typeface="Calibri" panose="020F0502020204030204" pitchFamily="34" charset="0"/>
              </a:rPr>
              <a:t>Выручка</a:t>
            </a:r>
            <a:endParaRPr lang="ru-RU" altLang="ru-RU" sz="2400">
              <a:latin typeface="Calibri" panose="020F0502020204030204" pitchFamily="34" charset="0"/>
            </a:endParaRPr>
          </a:p>
        </p:txBody>
      </p:sp>
      <p:sp>
        <p:nvSpPr>
          <p:cNvPr id="43017" name="Прямоугольник 14">
            <a:extLst>
              <a:ext uri="{FF2B5EF4-FFF2-40B4-BE49-F238E27FC236}">
                <a16:creationId xmlns:a16="http://schemas.microsoft.com/office/drawing/2014/main" id="{D392AA34-AD2B-CB45-9E46-AF98A572D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105401"/>
            <a:ext cx="1917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03C18"/>
                </a:solidFill>
                <a:latin typeface="Calibri" panose="020F0502020204030204" pitchFamily="34" charset="0"/>
              </a:rPr>
              <a:t>Затраты</a:t>
            </a:r>
            <a:endParaRPr lang="ru-RU" altLang="ru-RU" sz="2400">
              <a:latin typeface="Calibri" panose="020F0502020204030204" pitchFamily="34" charset="0"/>
            </a:endParaRPr>
          </a:p>
        </p:txBody>
      </p:sp>
      <p:sp>
        <p:nvSpPr>
          <p:cNvPr id="43018" name="Прямоугольник 15">
            <a:extLst>
              <a:ext uri="{FF2B5EF4-FFF2-40B4-BE49-F238E27FC236}">
                <a16:creationId xmlns:a16="http://schemas.microsoft.com/office/drawing/2014/main" id="{F8BB274F-0522-6945-89C5-1095298FA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105401"/>
            <a:ext cx="1384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03C18"/>
                </a:solidFill>
                <a:latin typeface="Calibri" panose="020F0502020204030204" pitchFamily="34" charset="0"/>
              </a:rPr>
              <a:t>Налоги</a:t>
            </a:r>
            <a:endParaRPr lang="ru-RU" altLang="ru-RU" sz="2400">
              <a:latin typeface="Calibri" panose="020F0502020204030204" pitchFamily="34" charset="0"/>
            </a:endParaRPr>
          </a:p>
        </p:txBody>
      </p:sp>
      <p:sp>
        <p:nvSpPr>
          <p:cNvPr id="43019" name="Прямоугольник 16">
            <a:extLst>
              <a:ext uri="{FF2B5EF4-FFF2-40B4-BE49-F238E27FC236}">
                <a16:creationId xmlns:a16="http://schemas.microsoft.com/office/drawing/2014/main" id="{1B192CE0-A59C-D144-BAFB-B93700FE15D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67788" y="4343401"/>
            <a:ext cx="1700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800" b="1">
                <a:latin typeface="Calibri" panose="020F0502020204030204" pitchFamily="34" charset="0"/>
              </a:rPr>
              <a:t>Прибыль</a:t>
            </a:r>
            <a:endParaRPr lang="ru-RU" altLang="ru-RU" sz="2800">
              <a:latin typeface="Calibri" panose="020F0502020204030204" pitchFamily="34" charset="0"/>
            </a:endParaRPr>
          </a:p>
        </p:txBody>
      </p:sp>
      <p:sp>
        <p:nvSpPr>
          <p:cNvPr id="18" name="Равно 17">
            <a:extLst>
              <a:ext uri="{FF2B5EF4-FFF2-40B4-BE49-F238E27FC236}">
                <a16:creationId xmlns:a16="http://schemas.microsoft.com/office/drawing/2014/main" id="{6B55625E-BA52-6C48-9152-BA55579D6D7A}"/>
              </a:ext>
            </a:extLst>
          </p:cNvPr>
          <p:cNvSpPr/>
          <p:nvPr/>
        </p:nvSpPr>
        <p:spPr>
          <a:xfrm>
            <a:off x="8305801" y="4343401"/>
            <a:ext cx="690563" cy="500063"/>
          </a:xfrm>
          <a:prstGeom prst="mathEqual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Минус 18">
            <a:extLst>
              <a:ext uri="{FF2B5EF4-FFF2-40B4-BE49-F238E27FC236}">
                <a16:creationId xmlns:a16="http://schemas.microsoft.com/office/drawing/2014/main" id="{E6E04C04-4A43-1548-85F3-B41FD778D33C}"/>
              </a:ext>
            </a:extLst>
          </p:cNvPr>
          <p:cNvSpPr/>
          <p:nvPr/>
        </p:nvSpPr>
        <p:spPr>
          <a:xfrm>
            <a:off x="3733800" y="4419601"/>
            <a:ext cx="642938" cy="428625"/>
          </a:xfrm>
          <a:prstGeom prst="mathMinus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Минус 19">
            <a:extLst>
              <a:ext uri="{FF2B5EF4-FFF2-40B4-BE49-F238E27FC236}">
                <a16:creationId xmlns:a16="http://schemas.microsoft.com/office/drawing/2014/main" id="{7EBCDB48-FD57-C148-96B2-FF4B540BC8F7}"/>
              </a:ext>
            </a:extLst>
          </p:cNvPr>
          <p:cNvSpPr/>
          <p:nvPr/>
        </p:nvSpPr>
        <p:spPr>
          <a:xfrm>
            <a:off x="5867400" y="4343401"/>
            <a:ext cx="642938" cy="428625"/>
          </a:xfrm>
          <a:prstGeom prst="mathMinus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5821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>
            <a:extLst>
              <a:ext uri="{FF2B5EF4-FFF2-40B4-BE49-F238E27FC236}">
                <a16:creationId xmlns:a16="http://schemas.microsoft.com/office/drawing/2014/main" id="{3400B3B2-96BF-B74C-A2FD-BB683F033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64" y="76200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>
                <a:solidFill>
                  <a:srgbClr val="7030A0"/>
                </a:solidFill>
              </a:rPr>
              <a:t>Расчет экономических показателей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76D2FFB8-E037-4E45-A6DD-9874E445F2F5}"/>
              </a:ext>
            </a:extLst>
          </p:cNvPr>
          <p:cNvSpPr/>
          <p:nvPr/>
        </p:nvSpPr>
        <p:spPr>
          <a:xfrm>
            <a:off x="1809749" y="1071564"/>
            <a:ext cx="6823611" cy="2212975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Показатель 5. </a:t>
            </a:r>
          </a:p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РЕНТАБЕЛЬНОСТЬ </a:t>
            </a:r>
            <a:r>
              <a:rPr lang="ru-RU" sz="2400" dirty="0"/>
              <a:t>отражает степень эффективности использования материальных, трудовых и денежных ресурсов при ведении бизнеса </a:t>
            </a:r>
            <a:endParaRPr lang="ru-RU" sz="2400" dirty="0">
              <a:solidFill>
                <a:srgbClr val="303C18"/>
              </a:solidFill>
            </a:endParaRPr>
          </a:p>
        </p:txBody>
      </p:sp>
      <p:pic>
        <p:nvPicPr>
          <p:cNvPr id="44036" name="Рисунок 10" descr="MC900341828.JPG">
            <a:extLst>
              <a:ext uri="{FF2B5EF4-FFF2-40B4-BE49-F238E27FC236}">
                <a16:creationId xmlns:a16="http://schemas.microsoft.com/office/drawing/2014/main" id="{04A484B9-D456-E946-882B-9182B3093B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1"/>
            <a:ext cx="15001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Прямоугольник 14">
            <a:extLst>
              <a:ext uri="{FF2B5EF4-FFF2-40B4-BE49-F238E27FC236}">
                <a16:creationId xmlns:a16="http://schemas.microsoft.com/office/drawing/2014/main" id="{E043AD23-F02B-7D48-9452-36BFDC87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105401"/>
            <a:ext cx="2287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03C18"/>
                </a:solidFill>
                <a:latin typeface="Calibri" panose="020F0502020204030204" pitchFamily="34" charset="0"/>
              </a:rPr>
              <a:t>Затраты</a:t>
            </a:r>
            <a:endParaRPr lang="ru-RU" altLang="ru-RU" sz="2400">
              <a:latin typeface="Calibri" panose="020F0502020204030204" pitchFamily="34" charset="0"/>
            </a:endParaRPr>
          </a:p>
        </p:txBody>
      </p:sp>
      <p:sp>
        <p:nvSpPr>
          <p:cNvPr id="18" name="Равно 17">
            <a:extLst>
              <a:ext uri="{FF2B5EF4-FFF2-40B4-BE49-F238E27FC236}">
                <a16:creationId xmlns:a16="http://schemas.microsoft.com/office/drawing/2014/main" id="{13514D4A-0B47-D84D-A5EA-234576812B99}"/>
              </a:ext>
            </a:extLst>
          </p:cNvPr>
          <p:cNvSpPr/>
          <p:nvPr/>
        </p:nvSpPr>
        <p:spPr>
          <a:xfrm>
            <a:off x="8358967" y="3924300"/>
            <a:ext cx="720725" cy="647700"/>
          </a:xfrm>
          <a:prstGeom prst="mathEqual">
            <a:avLst>
              <a:gd name="adj1" fmla="val 23520"/>
              <a:gd name="adj2" fmla="val 15972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4039" name="Рисунок 20" descr="MC900303033.JPG">
            <a:extLst>
              <a:ext uri="{FF2B5EF4-FFF2-40B4-BE49-F238E27FC236}">
                <a16:creationId xmlns:a16="http://schemas.microsoft.com/office/drawing/2014/main" id="{72805E13-28DA-4A46-87A1-E8357675B3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655" y="1276351"/>
            <a:ext cx="218598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Прямоугольник 23">
            <a:extLst>
              <a:ext uri="{FF2B5EF4-FFF2-40B4-BE49-F238E27FC236}">
                <a16:creationId xmlns:a16="http://schemas.microsoft.com/office/drawing/2014/main" id="{FA3367B7-B0DC-AE4C-AF89-42FE90787CF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60655" y="3999101"/>
            <a:ext cx="3162308" cy="5283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>
            <a:spAutoFit/>
          </a:bodyPr>
          <a:lstStyle/>
          <a:p>
            <a:pPr>
              <a:lnSpc>
                <a:spcPts val="3360"/>
              </a:lnSpc>
              <a:defRPr/>
            </a:pPr>
            <a:r>
              <a:rPr lang="ru-RU" sz="3200" b="1" dirty="0">
                <a:latin typeface="Calibri" pitchFamily="34" charset="0"/>
              </a:rPr>
              <a:t>Рентабельность</a:t>
            </a:r>
            <a:endParaRPr lang="ru-RU" sz="3200" dirty="0">
              <a:latin typeface="Calibri" pitchFamily="34" charset="0"/>
            </a:endParaRPr>
          </a:p>
        </p:txBody>
      </p:sp>
      <p:pic>
        <p:nvPicPr>
          <p:cNvPr id="44041" name="Рисунок 24" descr="MC900198183.WMF">
            <a:extLst>
              <a:ext uri="{FF2B5EF4-FFF2-40B4-BE49-F238E27FC236}">
                <a16:creationId xmlns:a16="http://schemas.microsoft.com/office/drawing/2014/main" id="{6B43B7E6-2809-F74F-88E1-F0EB301BA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200400"/>
            <a:ext cx="135731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Прямоугольник 25">
            <a:extLst>
              <a:ext uri="{FF2B5EF4-FFF2-40B4-BE49-F238E27FC236}">
                <a16:creationId xmlns:a16="http://schemas.microsoft.com/office/drawing/2014/main" id="{11E9AD73-92B7-6346-9FBF-1252B279B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5105401"/>
            <a:ext cx="1889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03C18"/>
                </a:solidFill>
                <a:latin typeface="Calibri" panose="020F0502020204030204" pitchFamily="34" charset="0"/>
              </a:rPr>
              <a:t>Прибыль</a:t>
            </a:r>
            <a:endParaRPr lang="ru-RU" altLang="ru-RU" sz="2400">
              <a:latin typeface="Calibri" panose="020F0502020204030204" pitchFamily="34" charset="0"/>
            </a:endParaRPr>
          </a:p>
        </p:txBody>
      </p:sp>
      <p:sp>
        <p:nvSpPr>
          <p:cNvPr id="27" name="Деление 26">
            <a:extLst>
              <a:ext uri="{FF2B5EF4-FFF2-40B4-BE49-F238E27FC236}">
                <a16:creationId xmlns:a16="http://schemas.microsoft.com/office/drawing/2014/main" id="{4C1853D7-DFB3-8640-898A-7E91CEF475CD}"/>
              </a:ext>
            </a:extLst>
          </p:cNvPr>
          <p:cNvSpPr/>
          <p:nvPr/>
        </p:nvSpPr>
        <p:spPr>
          <a:xfrm>
            <a:off x="3352801" y="4114801"/>
            <a:ext cx="868363" cy="517525"/>
          </a:xfrm>
          <a:prstGeom prst="mathDivid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Умножение 27">
            <a:extLst>
              <a:ext uri="{FF2B5EF4-FFF2-40B4-BE49-F238E27FC236}">
                <a16:creationId xmlns:a16="http://schemas.microsoft.com/office/drawing/2014/main" id="{CE397CE5-D249-8D45-9FFE-FED82BCAAF4E}"/>
              </a:ext>
            </a:extLst>
          </p:cNvPr>
          <p:cNvSpPr/>
          <p:nvPr/>
        </p:nvSpPr>
        <p:spPr>
          <a:xfrm>
            <a:off x="5943601" y="3962400"/>
            <a:ext cx="625475" cy="571500"/>
          </a:xfrm>
          <a:prstGeom prst="mathMultiply">
            <a:avLst>
              <a:gd name="adj1" fmla="val 21132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37AB76-8DC4-5447-88B4-03C7D99B0C51}"/>
              </a:ext>
            </a:extLst>
          </p:cNvPr>
          <p:cNvSpPr txBox="1"/>
          <p:nvPr/>
        </p:nvSpPr>
        <p:spPr>
          <a:xfrm>
            <a:off x="6831793" y="4004231"/>
            <a:ext cx="126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93032386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id="{62255F3B-8C59-D64F-A477-C66177439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235146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 dirty="0"/>
              <a:t>Расчет экономических показателей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7177F10-74B7-D345-BE1B-477D54D1E2B5}"/>
              </a:ext>
            </a:extLst>
          </p:cNvPr>
          <p:cNvSpPr/>
          <p:nvPr/>
        </p:nvSpPr>
        <p:spPr>
          <a:xfrm>
            <a:off x="1809749" y="1071563"/>
            <a:ext cx="7037367" cy="1928812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Показатель 6. </a:t>
            </a:r>
          </a:p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СРОК ОКУПАЕМОСТИ </a:t>
            </a:r>
            <a:r>
              <a:rPr lang="ru-RU" sz="2400" b="1" dirty="0">
                <a:solidFill>
                  <a:srgbClr val="303C18"/>
                </a:solidFill>
              </a:rPr>
              <a:t>– </a:t>
            </a:r>
            <a:r>
              <a:rPr lang="ru-RU" sz="2400" dirty="0"/>
              <a:t>период, в течение которого доходы от инвестиций становятся равны первоначальным вложениям.</a:t>
            </a:r>
            <a:endParaRPr lang="ru-RU" sz="2400" dirty="0">
              <a:solidFill>
                <a:srgbClr val="303C18"/>
              </a:solidFill>
            </a:endParaRPr>
          </a:p>
        </p:txBody>
      </p:sp>
      <p:sp>
        <p:nvSpPr>
          <p:cNvPr id="18" name="Равно 17">
            <a:extLst>
              <a:ext uri="{FF2B5EF4-FFF2-40B4-BE49-F238E27FC236}">
                <a16:creationId xmlns:a16="http://schemas.microsoft.com/office/drawing/2014/main" id="{D68FA353-0D31-304B-B089-F0A1EBD0C11F}"/>
              </a:ext>
            </a:extLst>
          </p:cNvPr>
          <p:cNvSpPr/>
          <p:nvPr/>
        </p:nvSpPr>
        <p:spPr>
          <a:xfrm>
            <a:off x="7010401" y="3733801"/>
            <a:ext cx="1223963" cy="714375"/>
          </a:xfrm>
          <a:prstGeom prst="mathEqual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5061" name="Группа 21">
            <a:extLst>
              <a:ext uri="{FF2B5EF4-FFF2-40B4-BE49-F238E27FC236}">
                <a16:creationId xmlns:a16="http://schemas.microsoft.com/office/drawing/2014/main" id="{2437A31B-6626-6C42-9F5F-9FF57E82D7E8}"/>
              </a:ext>
            </a:extLst>
          </p:cNvPr>
          <p:cNvGrpSpPr>
            <a:grpSpLocks/>
          </p:cNvGrpSpPr>
          <p:nvPr/>
        </p:nvGrpSpPr>
        <p:grpSpPr bwMode="auto">
          <a:xfrm>
            <a:off x="5381625" y="3200401"/>
            <a:ext cx="1821332" cy="2133785"/>
            <a:chOff x="975902" y="3929066"/>
            <a:chExt cx="1657076" cy="2640261"/>
          </a:xfrm>
        </p:grpSpPr>
        <p:pic>
          <p:nvPicPr>
            <p:cNvPr id="45068" name="Рисунок 24" descr="MC900198183.WMF">
              <a:extLst>
                <a:ext uri="{FF2B5EF4-FFF2-40B4-BE49-F238E27FC236}">
                  <a16:creationId xmlns:a16="http://schemas.microsoft.com/office/drawing/2014/main" id="{28B933ED-C724-A548-B951-ABA3EC86B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38" y="3929066"/>
              <a:ext cx="1357322" cy="198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9" name="Прямоугольник 25">
              <a:extLst>
                <a:ext uri="{FF2B5EF4-FFF2-40B4-BE49-F238E27FC236}">
                  <a16:creationId xmlns:a16="http://schemas.microsoft.com/office/drawing/2014/main" id="{7BF10B56-C27A-7C43-8F80-E0BE37B93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902" y="5845750"/>
              <a:ext cx="1657076" cy="72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/>
              <a:r>
                <a:rPr lang="ru-RU" altLang="ru-RU" sz="3200" b="1">
                  <a:solidFill>
                    <a:srgbClr val="303C18"/>
                  </a:solidFill>
                  <a:latin typeface="Calibri" panose="020F0502020204030204" pitchFamily="34" charset="0"/>
                </a:rPr>
                <a:t>Прибыль</a:t>
              </a:r>
              <a:endParaRPr lang="ru-RU" altLang="ru-RU" sz="3200">
                <a:latin typeface="Calibri" panose="020F0502020204030204" pitchFamily="34" charset="0"/>
              </a:endParaRPr>
            </a:p>
          </p:txBody>
        </p:sp>
      </p:grpSp>
      <p:sp>
        <p:nvSpPr>
          <p:cNvPr id="27" name="Деление 26">
            <a:extLst>
              <a:ext uri="{FF2B5EF4-FFF2-40B4-BE49-F238E27FC236}">
                <a16:creationId xmlns:a16="http://schemas.microsoft.com/office/drawing/2014/main" id="{74720433-1279-C94C-B367-F8C99911351D}"/>
              </a:ext>
            </a:extLst>
          </p:cNvPr>
          <p:cNvSpPr/>
          <p:nvPr/>
        </p:nvSpPr>
        <p:spPr>
          <a:xfrm>
            <a:off x="4114801" y="3733801"/>
            <a:ext cx="1285875" cy="830263"/>
          </a:xfrm>
          <a:prstGeom prst="mathDivid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5063" name="Рисунок 13" descr="MC900341853.JPG">
            <a:extLst>
              <a:ext uri="{FF2B5EF4-FFF2-40B4-BE49-F238E27FC236}">
                <a16:creationId xmlns:a16="http://schemas.microsoft.com/office/drawing/2014/main" id="{D598F50B-5F7B-BF42-B59C-DA4BBDEDF7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64" y="4790300"/>
            <a:ext cx="16002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Прямоугольник 16">
            <a:extLst>
              <a:ext uri="{FF2B5EF4-FFF2-40B4-BE49-F238E27FC236}">
                <a16:creationId xmlns:a16="http://schemas.microsoft.com/office/drawing/2014/main" id="{21EF10FD-A76F-CB4F-A84D-2C9555BE120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53399" y="3657600"/>
            <a:ext cx="29856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Calibri" panose="020F0502020204030204" pitchFamily="34" charset="0"/>
              </a:rPr>
              <a:t>СРОК ОКУПАЕМОСТИ</a:t>
            </a:r>
            <a:endParaRPr lang="ru-RU" altLang="ru-RU" sz="2800" dirty="0">
              <a:latin typeface="Calibri" panose="020F0502020204030204" pitchFamily="34" charset="0"/>
            </a:endParaRPr>
          </a:p>
        </p:txBody>
      </p:sp>
      <p:grpSp>
        <p:nvGrpSpPr>
          <p:cNvPr id="45065" name="Группа 19">
            <a:extLst>
              <a:ext uri="{FF2B5EF4-FFF2-40B4-BE49-F238E27FC236}">
                <a16:creationId xmlns:a16="http://schemas.microsoft.com/office/drawing/2014/main" id="{469643EA-BF76-AB46-BC91-6E049892E013}"/>
              </a:ext>
            </a:extLst>
          </p:cNvPr>
          <p:cNvGrpSpPr>
            <a:grpSpLocks/>
          </p:cNvGrpSpPr>
          <p:nvPr/>
        </p:nvGrpSpPr>
        <p:grpSpPr bwMode="auto">
          <a:xfrm>
            <a:off x="1958976" y="3124200"/>
            <a:ext cx="2337499" cy="2162060"/>
            <a:chOff x="3449727" y="4143380"/>
            <a:chExt cx="2920783" cy="2431444"/>
          </a:xfrm>
        </p:grpSpPr>
        <p:sp>
          <p:nvSpPr>
            <p:cNvPr id="45066" name="Прямоугольник 14">
              <a:extLst>
                <a:ext uri="{FF2B5EF4-FFF2-40B4-BE49-F238E27FC236}">
                  <a16:creationId xmlns:a16="http://schemas.microsoft.com/office/drawing/2014/main" id="{EF974EF7-F95E-0E47-8785-3A6E5C909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727" y="5917188"/>
              <a:ext cx="2920783" cy="65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 eaLnBrk="0" hangingPunct="0"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 hangingPunct="1"/>
              <a:r>
                <a:rPr lang="ru-RU" altLang="ru-RU" sz="3200" b="1">
                  <a:solidFill>
                    <a:srgbClr val="303C18"/>
                  </a:solidFill>
                  <a:latin typeface="Calibri" panose="020F0502020204030204" pitchFamily="34" charset="0"/>
                </a:rPr>
                <a:t>Инвестиции</a:t>
              </a:r>
              <a:endParaRPr lang="ru-RU" altLang="ru-RU" sz="3200">
                <a:latin typeface="Calibri" panose="020F0502020204030204" pitchFamily="34" charset="0"/>
              </a:endParaRPr>
            </a:p>
          </p:txBody>
        </p:sp>
        <p:pic>
          <p:nvPicPr>
            <p:cNvPr id="45067" name="Рисунок 18" descr="MC900303015.JPG">
              <a:extLst>
                <a:ext uri="{FF2B5EF4-FFF2-40B4-BE49-F238E27FC236}">
                  <a16:creationId xmlns:a16="http://schemas.microsoft.com/office/drawing/2014/main" id="{89107134-55DD-8346-8829-B2865A2F9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20" y="4143380"/>
              <a:ext cx="2000264" cy="179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851845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91" name="Rectangle 375">
            <a:extLst>
              <a:ext uri="{FF2B5EF4-FFF2-40B4-BE49-F238E27FC236}">
                <a16:creationId xmlns:a16="http://schemas.microsoft.com/office/drawing/2014/main" id="{16DDC715-60B3-764A-8470-90631AC32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5099" y="401782"/>
            <a:ext cx="9006444" cy="914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Расчет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чистой прибыли и рентабельности</a:t>
            </a:r>
          </a:p>
        </p:txBody>
      </p:sp>
      <p:graphicFrame>
        <p:nvGraphicFramePr>
          <p:cNvPr id="239992" name="Group 376">
            <a:extLst>
              <a:ext uri="{FF2B5EF4-FFF2-40B4-BE49-F238E27FC236}">
                <a16:creationId xmlns:a16="http://schemas.microsoft.com/office/drawing/2014/main" id="{6C8D6CD4-2458-3A47-9292-EC35D1BDC2A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9223005"/>
              </p:ext>
            </p:extLst>
          </p:nvPr>
        </p:nvGraphicFramePr>
        <p:xfrm>
          <a:off x="2057400" y="1493839"/>
          <a:ext cx="8464139" cy="3947057"/>
        </p:xfrm>
        <a:graphic>
          <a:graphicData uri="http://schemas.openxmlformats.org/drawingml/2006/table">
            <a:tbl>
              <a:tblPr/>
              <a:tblGrid>
                <a:gridCol w="5363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9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Показатель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 год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год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 год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Выручка от продажи товаров, продукции, работ,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услуг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, тыс.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Себестоимость проданных товаров, продукции, работ, услуг, тыс.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Коммерческие и управленческие расходы, тыс.руб.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6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Прочие доходы, тыс.руб.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Прочие расходы, тыс.руб.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Прибыль (убыток) до налогообложения, тыс.руб.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Налоги, тыс.руб.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Чистая прибыль, тыс.руб.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Рентабельность,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861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F8D4BE-2E4E-9E47-9747-EC4CBA48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032" y="901024"/>
            <a:ext cx="9144000" cy="1620837"/>
          </a:xfrm>
        </p:spPr>
        <p:txBody>
          <a:bodyPr>
            <a:normAutofit/>
          </a:bodyPr>
          <a:lstStyle/>
          <a:p>
            <a:r>
              <a:rPr lang="ru-RU" sz="8800" b="1" dirty="0">
                <a:solidFill>
                  <a:srgbClr val="006600"/>
                </a:solidFill>
              </a:rPr>
              <a:t>Оценка рисков</a:t>
            </a:r>
            <a:endParaRPr lang="ru-RU" sz="8800" dirty="0">
              <a:solidFill>
                <a:schemeClr val="accent5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2E7C23-0D01-E741-B949-70106586C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36" y="2718148"/>
            <a:ext cx="8585596" cy="319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8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D0FD5B-88B0-624C-B1B6-8D29CFDCCCE4}"/>
              </a:ext>
            </a:extLst>
          </p:cNvPr>
          <p:cNvSpPr txBox="1"/>
          <p:nvPr/>
        </p:nvSpPr>
        <p:spPr>
          <a:xfrm>
            <a:off x="629391" y="-25524"/>
            <a:ext cx="4374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+mj-lt"/>
                <a:ea typeface="+mj-ea"/>
                <a:cs typeface="+mj-cs"/>
              </a:rPr>
              <a:t>Целевая аудитория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34ADA-76F8-8747-AEC4-63A8381429CB}"/>
              </a:ext>
            </a:extLst>
          </p:cNvPr>
          <p:cNvSpPr txBox="1"/>
          <p:nvPr/>
        </p:nvSpPr>
        <p:spPr>
          <a:xfrm>
            <a:off x="261256" y="900751"/>
            <a:ext cx="11930743" cy="7232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50" b="1" dirty="0">
                <a:solidFill>
                  <a:schemeClr val="tx1"/>
                </a:solidFill>
              </a:rPr>
              <a:t>Описание целевой аудитории </a:t>
            </a:r>
            <a:r>
              <a:rPr lang="ru-RU" sz="2050" dirty="0">
                <a:solidFill>
                  <a:schemeClr val="tx1"/>
                </a:solidFill>
              </a:rPr>
              <a:t>–</a:t>
            </a:r>
            <a:r>
              <a:rPr lang="ru-RU" sz="2050" b="1" dirty="0">
                <a:solidFill>
                  <a:schemeClr val="tx1"/>
                </a:solidFill>
              </a:rPr>
              <a:t> </a:t>
            </a:r>
            <a:r>
              <a:rPr lang="ru-RU" sz="2050" dirty="0">
                <a:solidFill>
                  <a:schemeClr val="tx1"/>
                </a:solidFill>
              </a:rPr>
              <a:t>это составление портрета будущего покупателя Вашего товара или услуги </a:t>
            </a:r>
            <a:endParaRPr lang="ru-RU" sz="205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35F14A65-56ED-2C48-9235-0770CF65639B}"/>
              </a:ext>
            </a:extLst>
          </p:cNvPr>
          <p:cNvSpPr/>
          <p:nvPr/>
        </p:nvSpPr>
        <p:spPr>
          <a:xfrm>
            <a:off x="629391" y="1785607"/>
            <a:ext cx="10619509" cy="461668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КТО ОНИ ?  Те, кто сделают Вас успешным и богатым?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417AD-4C2C-3240-AA5D-1C82F350CAB9}"/>
              </a:ext>
            </a:extLst>
          </p:cNvPr>
          <p:cNvSpPr txBox="1"/>
          <p:nvPr/>
        </p:nvSpPr>
        <p:spPr>
          <a:xfrm>
            <a:off x="2442258" y="29283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7C55F-966E-1642-980F-C95D28DDE870}"/>
              </a:ext>
            </a:extLst>
          </p:cNvPr>
          <p:cNvSpPr txBox="1"/>
          <p:nvPr/>
        </p:nvSpPr>
        <p:spPr>
          <a:xfrm>
            <a:off x="1747777" y="2650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18342E-1F0F-0246-94E5-22A93C628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45" y="2408856"/>
            <a:ext cx="7924800" cy="40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61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A3D7FE5-383D-4C48-9DC3-07BFD1D4A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68707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6000" dirty="0">
                <a:solidFill>
                  <a:schemeClr val="tx2"/>
                </a:solidFill>
              </a:rPr>
              <a:t>Риски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F82D636-1683-EE48-AEB3-D6CAB884DC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1143000"/>
            <a:ext cx="8382000" cy="1752600"/>
          </a:xfrm>
        </p:spPr>
        <p:txBody>
          <a:bodyPr>
            <a:normAutofit/>
          </a:bodyPr>
          <a:lstStyle/>
          <a:p>
            <a:pPr marL="0" indent="1081088" algn="just">
              <a:buNone/>
            </a:pPr>
            <a:r>
              <a:rPr lang="ru-RU" altLang="ru-RU" sz="2400"/>
              <a:t>- это событие, которое может случиться или не случиться. Если такое событие произойдет, то возможны потери части ресурсов предприятия, недополучение доходов или появление дополнительных расходов.</a:t>
            </a:r>
          </a:p>
        </p:txBody>
      </p:sp>
      <p:sp>
        <p:nvSpPr>
          <p:cNvPr id="48132" name="Rectangle 6">
            <a:extLst>
              <a:ext uri="{FF2B5EF4-FFF2-40B4-BE49-F238E27FC236}">
                <a16:creationId xmlns:a16="http://schemas.microsoft.com/office/drawing/2014/main" id="{6A6F726D-A10A-5640-B689-D0A1036A2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124201"/>
            <a:ext cx="5867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/>
            <a:r>
              <a:rPr lang="ru-RU" altLang="ru-RU" sz="2800" u="sng"/>
              <a:t>Виды рисков:</a:t>
            </a:r>
          </a:p>
          <a:p>
            <a:pPr algn="l" eaLnBrk="1" hangingPunct="1"/>
            <a:endParaRPr lang="ru-RU" altLang="ru-RU" sz="1400" u="sng"/>
          </a:p>
          <a:p>
            <a:pPr algn="l" eaLnBrk="1" hangingPunct="1">
              <a:buFontTx/>
              <a:buAutoNum type="arabicPeriod"/>
            </a:pPr>
            <a:r>
              <a:rPr lang="ru-RU" altLang="ru-RU" sz="2800"/>
              <a:t>Финансово-экономические</a:t>
            </a:r>
          </a:p>
          <a:p>
            <a:pPr algn="l" eaLnBrk="1" hangingPunct="1">
              <a:buFontTx/>
              <a:buAutoNum type="arabicPeriod"/>
            </a:pPr>
            <a:r>
              <a:rPr lang="ru-RU" altLang="ru-RU" sz="2800"/>
              <a:t>Политические</a:t>
            </a:r>
          </a:p>
          <a:p>
            <a:pPr algn="l" eaLnBrk="1" hangingPunct="1">
              <a:buFontTx/>
              <a:buAutoNum type="arabicPeriod"/>
            </a:pPr>
            <a:r>
              <a:rPr lang="ru-RU" altLang="ru-RU" sz="2800"/>
              <a:t>Природно-климатические</a:t>
            </a:r>
          </a:p>
          <a:p>
            <a:pPr algn="l" eaLnBrk="1" hangingPunct="1">
              <a:buFontTx/>
              <a:buAutoNum type="arabicPeriod"/>
            </a:pPr>
            <a:r>
              <a:rPr lang="ru-RU" altLang="ru-RU" sz="2800"/>
              <a:t>Экологические и т.д.</a:t>
            </a:r>
          </a:p>
        </p:txBody>
      </p:sp>
    </p:spTree>
    <p:extLst>
      <p:ext uri="{BB962C8B-B14F-4D97-AF65-F5344CB8AC3E}">
        <p14:creationId xmlns:p14="http://schemas.microsoft.com/office/powerpoint/2010/main" val="3829040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CB92549D-648D-D147-813B-F514726C5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8458200" cy="457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Финансово-экономические риски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35621" name="Group 101">
            <a:extLst>
              <a:ext uri="{FF2B5EF4-FFF2-40B4-BE49-F238E27FC236}">
                <a16:creationId xmlns:a16="http://schemas.microsoft.com/office/drawing/2014/main" id="{59C087F6-8A3D-D243-A236-4612336DC40C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981200" y="914400"/>
          <a:ext cx="7848600" cy="5410200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Виды рисков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Отрицательное влияние на прибыль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Неустойчивость спроса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Падение спроса с ростом цен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Появления альтернативного продукта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Снижение спроса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Снижение цен конкурентов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Снижение цен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Увеличение производства у конкурентов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Падение продаж или снижение цен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Рост налогов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Уменьшение чистой прибыли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Снижение платежеспособности потребителей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Падение продаж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Рост цен на сырье и материалы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Снижение прибыли из-за роста цен на сырье и материалы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Зависимость от поставщиков отсутствие альтернативы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Снижение прибыли из-за роста цен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Недостаток денежных средств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Увеличение кредитов или снижение объема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756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:a16="http://schemas.microsoft.com/office/drawing/2014/main" id="{AB928179-D4C2-D045-80DD-7110BC77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64" y="76200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>
                <a:solidFill>
                  <a:srgbClr val="FF0000"/>
                </a:solidFill>
              </a:rPr>
              <a:t>Оценка рисков проекта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5387B84-069F-5548-B899-B3FBB0E8CE71}"/>
              </a:ext>
            </a:extLst>
          </p:cNvPr>
          <p:cNvSpPr/>
          <p:nvPr/>
        </p:nvSpPr>
        <p:spPr>
          <a:xfrm>
            <a:off x="1258785" y="838201"/>
            <a:ext cx="7975704" cy="2663825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400" b="1" dirty="0">
              <a:solidFill>
                <a:srgbClr val="303C18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rgbClr val="8409FF"/>
                </a:solidFill>
              </a:rPr>
              <a:t>РИСК</a:t>
            </a:r>
            <a:r>
              <a:rPr lang="ru-RU" sz="2400" b="1" dirty="0">
                <a:solidFill>
                  <a:srgbClr val="303C18"/>
                </a:solidFill>
              </a:rPr>
              <a:t> – </a:t>
            </a:r>
            <a:r>
              <a:rPr lang="ru-RU" sz="2400" dirty="0"/>
              <a:t>это опасное для бизнеса событие, которое может произойти (или не произойти </a:t>
            </a:r>
            <a:r>
              <a:rPr lang="ru-RU" sz="2400" dirty="0">
                <a:solidFill>
                  <a:srgbClr val="FF0000"/>
                </a:solidFill>
                <a:sym typeface="Wingdings" pitchFamily="2" charset="2"/>
              </a:rPr>
              <a:t></a:t>
            </a:r>
            <a:r>
              <a:rPr lang="ru-RU" sz="2400" dirty="0">
                <a:sym typeface="Wingdings" pitchFamily="2" charset="2"/>
              </a:rPr>
              <a:t>)</a:t>
            </a:r>
            <a:r>
              <a:rPr lang="ru-RU" sz="2400" dirty="0"/>
              <a:t>. </a:t>
            </a:r>
          </a:p>
          <a:p>
            <a:pPr>
              <a:defRPr/>
            </a:pPr>
            <a:r>
              <a:rPr lang="ru-RU" sz="2000" dirty="0"/>
              <a:t>Если такое событие произойдет, то возможны потери части ресурсов предприятия, </a:t>
            </a:r>
            <a:r>
              <a:rPr lang="ru-RU" sz="2000" dirty="0" err="1"/>
              <a:t>недополучение</a:t>
            </a:r>
            <a:r>
              <a:rPr lang="ru-RU" sz="2000" dirty="0"/>
              <a:t> доходов или появление дополнительных расходов, а в худшем случае – закрытие бизнеса.</a:t>
            </a:r>
            <a:endParaRPr lang="ru-RU" sz="2000" dirty="0">
              <a:solidFill>
                <a:srgbClr val="303C18"/>
              </a:solidFill>
            </a:endParaRPr>
          </a:p>
        </p:txBody>
      </p:sp>
      <p:graphicFrame>
        <p:nvGraphicFramePr>
          <p:cNvPr id="21" name="Group 101">
            <a:extLst>
              <a:ext uri="{FF2B5EF4-FFF2-40B4-BE49-F238E27FC236}">
                <a16:creationId xmlns:a16="http://schemas.microsoft.com/office/drawing/2014/main" id="{C48C6C3D-5CBF-8047-9D07-BF44341DE6D1}"/>
              </a:ext>
            </a:extLst>
          </p:cNvPr>
          <p:cNvGraphicFramePr>
            <a:graphicFrameLocks/>
          </p:cNvGraphicFramePr>
          <p:nvPr/>
        </p:nvGraphicFramePr>
        <p:xfrm>
          <a:off x="1809720" y="3857628"/>
          <a:ext cx="8643998" cy="250240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557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0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Примеры рисков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anchorCtr="1" horzOverflow="overflow">
                    <a:solidFill>
                      <a:srgbClr val="5FA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Отрицательное влияние на проект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anchorCtr="1" horzOverflow="overflow">
                    <a:solidFill>
                      <a:srgbClr val="5FA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Мероприятия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по снижению риска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anchorCtr="1" horzOverflow="overflow">
                    <a:solidFill>
                      <a:srgbClr val="5FA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Снижение </a:t>
                      </a: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спроса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anchorCtr="1" horzOverflow="overflow">
                    <a:solidFill>
                      <a:srgbClr val="5FA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Снижение дохода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anchorCtr="1" horzOverflow="overflow">
                    <a:solidFill>
                      <a:srgbClr val="5FACDB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Реклама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Акции для покупателей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Улучшение товара и пр.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anchorCtr="1" horzOverflow="overflow">
                    <a:solidFill>
                      <a:srgbClr val="5FA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4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Снижение платежеспособности потребителей</a:t>
                      </a:r>
                      <a:endParaRPr kumimoji="0" 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5FA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Падение продаж</a:t>
                      </a:r>
                      <a:endParaRPr kumimoji="0" lang="ru-RU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solidFill>
                      <a:srgbClr val="5FACDB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Снижение цены,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sz="1700" u="none" strike="noStrike" cap="none" normalizeH="0" baseline="0" dirty="0">
                          <a:ln>
                            <a:noFill/>
                          </a:ln>
                          <a:solidFill>
                            <a:srgbClr val="2E3917"/>
                          </a:solidFill>
                          <a:effectLst/>
                        </a:rPr>
                        <a:t>Поиск новых рынков сбыта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E3917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anchorCtr="1" horzOverflow="overflow">
                    <a:solidFill>
                      <a:srgbClr val="5FA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0181" name="Рисунок 21" descr="MC900341833.JPG">
            <a:extLst>
              <a:ext uri="{FF2B5EF4-FFF2-40B4-BE49-F238E27FC236}">
                <a16:creationId xmlns:a16="http://schemas.microsoft.com/office/drawing/2014/main" id="{27346F6A-743C-6443-BC39-5E2BE445FD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8" y="1000496"/>
            <a:ext cx="2257425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7119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267001B3-CB7E-5C4B-9299-4C2EEBB85E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6870700" cy="914400"/>
          </a:xfr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altLang="ru-RU" dirty="0">
                <a:solidFill>
                  <a:schemeClr val="tx2"/>
                </a:solidFill>
              </a:rPr>
              <a:t>Страхование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3526D3E-C1E5-7945-AF81-010E191265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447800"/>
            <a:ext cx="9144000" cy="42672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720725" algn="just">
              <a:buFontTx/>
              <a:buChar char="-"/>
              <a:defRPr/>
            </a:pPr>
            <a:r>
              <a:rPr lang="ru-RU" sz="3600" dirty="0"/>
              <a:t>это один из способов уменьшения влияния негативных факторов (рисков) на деятельность организации.</a:t>
            </a:r>
          </a:p>
          <a:p>
            <a:pPr algn="ctr" eaLnBrk="1" hangingPunct="1">
              <a:buFontTx/>
              <a:buNone/>
              <a:defRPr/>
            </a:pPr>
            <a:endParaRPr lang="ru-RU" sz="3600" dirty="0"/>
          </a:p>
          <a:p>
            <a:pPr algn="ctr" eaLnBrk="1" hangingPunct="1">
              <a:buFontTx/>
              <a:buNone/>
              <a:defRPr/>
            </a:pPr>
            <a:r>
              <a:rPr lang="ru-RU" sz="3600" u="sng" dirty="0"/>
              <a:t>Способы страхования:</a:t>
            </a:r>
          </a:p>
          <a:p>
            <a:pPr eaLnBrk="1" hangingPunct="1">
              <a:buFontTx/>
              <a:buNone/>
              <a:defRPr/>
            </a:pPr>
            <a:r>
              <a:rPr lang="ru-RU" sz="3600" dirty="0"/>
              <a:t>1. страхование от рисков в различных страховых организациях;</a:t>
            </a:r>
          </a:p>
          <a:p>
            <a:pPr eaLnBrk="1" hangingPunct="1">
              <a:buFontTx/>
              <a:buNone/>
              <a:defRPr/>
            </a:pPr>
            <a:r>
              <a:rPr lang="ru-RU" sz="3600" dirty="0"/>
              <a:t>2. создание страхового (резервного) фонда </a:t>
            </a:r>
            <a:r>
              <a:rPr lang="ru-RU" sz="3600" dirty="0">
                <a:solidFill>
                  <a:srgbClr val="FF0066"/>
                </a:solidFill>
              </a:rPr>
              <a:t>Отчисления в резервный фонд = Прибыль</a:t>
            </a:r>
            <a:r>
              <a:rPr lang="ru-RU" dirty="0">
                <a:solidFill>
                  <a:srgbClr val="FF0066"/>
                </a:solidFill>
              </a:rPr>
              <a:t>*</a:t>
            </a:r>
            <a:r>
              <a:rPr lang="ru-RU" sz="2600" dirty="0">
                <a:solidFill>
                  <a:srgbClr val="FF0066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2632103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BB597-45C5-1C46-B4FF-0B4D4703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0455" cy="132556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/>
              <a:t>ПРОГРАММНЫЕ ПРОДУКТЫ НАМ В ПОМОЩЬ: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C9691-07A9-3B47-83C6-F607F3929CE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r>
              <a:rPr lang="ru-RU" sz="8000" dirty="0" err="1"/>
              <a:t>Project</a:t>
            </a:r>
            <a:r>
              <a:rPr lang="ru-RU" sz="8000" dirty="0"/>
              <a:t> </a:t>
            </a:r>
            <a:r>
              <a:rPr lang="ru-RU" sz="8000" dirty="0" err="1"/>
              <a:t>Expert</a:t>
            </a:r>
            <a:endParaRPr lang="ru-RU" sz="8000" dirty="0"/>
          </a:p>
          <a:p>
            <a:r>
              <a:rPr lang="ru-RU" sz="8000" u="sng" dirty="0"/>
              <a:t>Альт-Инвест</a:t>
            </a:r>
            <a:r>
              <a:rPr lang="ru-RU" sz="8000" dirty="0"/>
              <a:t> </a:t>
            </a:r>
          </a:p>
          <a:p>
            <a:r>
              <a:rPr lang="ru-RU" sz="8000" dirty="0" err="1"/>
              <a:t>Excel</a:t>
            </a:r>
            <a:endParaRPr lang="ru-RU" sz="8000" dirty="0"/>
          </a:p>
          <a:p>
            <a:r>
              <a:rPr lang="ru-RU" sz="8000" dirty="0"/>
              <a:t> другие.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913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2761" y="3809908"/>
            <a:ext cx="8382001" cy="238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2C2D2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err="1" smtClean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Росмолодежь</a:t>
            </a:r>
            <a:r>
              <a:rPr lang="ru-RU" sz="2000" dirty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err="1" smtClean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Создавай_возможности</a:t>
            </a:r>
            <a:r>
              <a:rPr lang="ru-RU" sz="2000" dirty="0" smtClean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#</a:t>
            </a:r>
            <a:r>
              <a:rPr lang="ru-RU" sz="2000" dirty="0" err="1" smtClean="0">
                <a:solidFill>
                  <a:srgbClr val="2C2D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СвоеДело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83"/>
            <a:ext cx="12192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F6A5CB-585B-1447-8361-8DFB9693EB7E}"/>
              </a:ext>
            </a:extLst>
          </p:cNvPr>
          <p:cNvSpPr txBox="1"/>
          <p:nvPr/>
        </p:nvSpPr>
        <p:spPr>
          <a:xfrm>
            <a:off x="207819" y="124691"/>
            <a:ext cx="11388436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Как составить бизнес-план?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51044-FDE3-C04C-B034-E6244BC35B77}"/>
              </a:ext>
            </a:extLst>
          </p:cNvPr>
          <p:cNvSpPr txBox="1"/>
          <p:nvPr/>
        </p:nvSpPr>
        <p:spPr>
          <a:xfrm>
            <a:off x="682210" y="2682260"/>
            <a:ext cx="4956462" cy="267765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Бизнес-план</a:t>
            </a:r>
            <a:r>
              <a:rPr lang="ru-RU" alt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 осуществления бизнес-операций, действий фирмы, содержащая сведения о фирме, товаре, его производстве, рынках сбыта, маркетинге, организации операций и их эффективности.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1E21DD9-2B42-9F4B-A7D7-D8A39C93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4209" y="2314527"/>
            <a:ext cx="3905695" cy="334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04361-70E3-7846-88F7-835AE0B0C9A7}"/>
              </a:ext>
            </a:extLst>
          </p:cNvPr>
          <p:cNvSpPr txBox="1"/>
          <p:nvPr/>
        </p:nvSpPr>
        <p:spPr>
          <a:xfrm>
            <a:off x="363680" y="1114198"/>
            <a:ext cx="12117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Планирование бизнеса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это определение целей и путей их достижения, посредством каких-либо намеченных и разработанных программ действий, которые в процессе реализации могут корректироваться в соответствии с изменившимися обстоятельствами.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60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7C4EA5-DD8A-F74A-A56E-CAF74281034A}"/>
              </a:ext>
            </a:extLst>
          </p:cNvPr>
          <p:cNvSpPr txBox="1"/>
          <p:nvPr/>
        </p:nvSpPr>
        <p:spPr>
          <a:xfrm>
            <a:off x="569016" y="197427"/>
            <a:ext cx="948938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Оформление бизнес-идеи в Бизнес-план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3F52BBD-40A5-E44A-99FA-E5BC9E4BB1DB}"/>
              </a:ext>
            </a:extLst>
          </p:cNvPr>
          <p:cNvSpPr/>
          <p:nvPr/>
        </p:nvSpPr>
        <p:spPr>
          <a:xfrm>
            <a:off x="737176" y="1058385"/>
            <a:ext cx="5019387" cy="5248897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003300"/>
                </a:solidFill>
              </a:rPr>
              <a:t>Бизнес-проект должен содержать: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endParaRPr lang="ru-RU" sz="2400" b="1" dirty="0">
              <a:solidFill>
                <a:srgbClr val="003300"/>
              </a:solidFill>
            </a:endParaRPr>
          </a:p>
          <a:p>
            <a:pPr>
              <a:defRPr/>
            </a:pPr>
            <a:r>
              <a:rPr lang="ru-RU" sz="2400" b="1" dirty="0"/>
              <a:t>1.Резюме;</a:t>
            </a:r>
          </a:p>
          <a:p>
            <a:pPr>
              <a:defRPr/>
            </a:pPr>
            <a:r>
              <a:rPr lang="ru-RU" sz="2400" b="1" dirty="0"/>
              <a:t>2. Маркетинговое исследование рынка;</a:t>
            </a:r>
          </a:p>
          <a:p>
            <a:pPr>
              <a:defRPr/>
            </a:pPr>
            <a:r>
              <a:rPr lang="ru-RU" sz="2400" b="1" dirty="0"/>
              <a:t>3.Организационный план;</a:t>
            </a:r>
          </a:p>
          <a:p>
            <a:pPr>
              <a:defRPr/>
            </a:pPr>
            <a:r>
              <a:rPr lang="ru-RU" sz="2400" b="1" dirty="0"/>
              <a:t>4.Производственный план;</a:t>
            </a:r>
          </a:p>
          <a:p>
            <a:pPr>
              <a:defRPr/>
            </a:pPr>
            <a:r>
              <a:rPr lang="ru-RU" sz="2400" b="1" dirty="0"/>
              <a:t>5. План маркетинга;</a:t>
            </a:r>
          </a:p>
          <a:p>
            <a:pPr>
              <a:defRPr/>
            </a:pPr>
            <a:r>
              <a:rPr lang="ru-RU" sz="2400" b="1" dirty="0"/>
              <a:t>6.Финансовый план;</a:t>
            </a:r>
          </a:p>
          <a:p>
            <a:pPr>
              <a:defRPr/>
            </a:pPr>
            <a:r>
              <a:rPr lang="ru-RU" sz="2400" b="1" dirty="0"/>
              <a:t>7. Оценка рисков.</a:t>
            </a:r>
            <a:endParaRPr lang="ru-RU" sz="20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1F071-F3D6-884A-B1C6-8DBE7F1FDA87}"/>
              </a:ext>
            </a:extLst>
          </p:cNvPr>
          <p:cNvSpPr txBox="1"/>
          <p:nvPr/>
        </p:nvSpPr>
        <p:spPr>
          <a:xfrm>
            <a:off x="6078682" y="1067349"/>
            <a:ext cx="453043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3300"/>
                </a:solidFill>
                <a:latin typeface="Calibri" pitchFamily="34" charset="0"/>
              </a:rPr>
              <a:t>Задачи:</a:t>
            </a:r>
          </a:p>
          <a:p>
            <a:pPr algn="ctr">
              <a:defRPr/>
            </a:pPr>
            <a:endParaRPr lang="ru-RU" b="1" dirty="0">
              <a:solidFill>
                <a:srgbClr val="003300"/>
              </a:solidFill>
              <a:latin typeface="Calibri" pitchFamily="34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ru-RU" sz="2400" b="1" dirty="0">
                <a:solidFill>
                  <a:srgbClr val="003300"/>
                </a:solidFill>
                <a:latin typeface="Calibri" pitchFamily="34" charset="0"/>
              </a:rPr>
              <a:t>Представить бизнес-идею.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ru-RU" sz="2400" b="1" dirty="0">
                <a:solidFill>
                  <a:srgbClr val="003300"/>
                </a:solidFill>
                <a:latin typeface="Calibri" pitchFamily="34" charset="0"/>
              </a:rPr>
              <a:t>Привлечь внимание аудитории и заинтересовать своей идеей</a:t>
            </a:r>
          </a:p>
          <a:p>
            <a:pPr marL="457200" indent="-457200">
              <a:buFontTx/>
              <a:buAutoNum type="arabicPeriod"/>
              <a:defRPr/>
            </a:pPr>
            <a:r>
              <a:rPr lang="ru-RU" sz="2400" b="1" dirty="0">
                <a:solidFill>
                  <a:srgbClr val="003300"/>
                </a:solidFill>
                <a:latin typeface="Calibri" pitchFamily="34" charset="0"/>
              </a:rPr>
              <a:t>Найти возможных инвесторов</a:t>
            </a:r>
            <a:endParaRPr lang="ru-RU" sz="2400" dirty="0"/>
          </a:p>
        </p:txBody>
      </p:sp>
      <p:pic>
        <p:nvPicPr>
          <p:cNvPr id="11" name="Рисунок 9">
            <a:extLst>
              <a:ext uri="{FF2B5EF4-FFF2-40B4-BE49-F238E27FC236}">
                <a16:creationId xmlns:a16="http://schemas.microsoft.com/office/drawing/2014/main" id="{DAC89FA4-3C83-4246-932A-117D31361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1" t="24072" r="8885"/>
          <a:stretch>
            <a:fillRect/>
          </a:stretch>
        </p:blipFill>
        <p:spPr bwMode="auto">
          <a:xfrm>
            <a:off x="7112430" y="4408861"/>
            <a:ext cx="21304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71E9D131-60F8-E049-BD9A-81011A5DD47F}"/>
              </a:ext>
            </a:extLst>
          </p:cNvPr>
          <p:cNvSpPr txBox="1">
            <a:spLocks noChangeArrowheads="1"/>
          </p:cNvSpPr>
          <p:nvPr/>
        </p:nvSpPr>
        <p:spPr bwMode="auto">
          <a:xfrm rot="1778576">
            <a:off x="8741258" y="4138389"/>
            <a:ext cx="80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Calibri" panose="020F0502020204030204" pitchFamily="34" charset="0"/>
              </a:rPr>
              <a:t>Задачи </a:t>
            </a:r>
          </a:p>
        </p:txBody>
      </p:sp>
    </p:spTree>
    <p:extLst>
      <p:ext uri="{BB962C8B-B14F-4D97-AF65-F5344CB8AC3E}">
        <p14:creationId xmlns:p14="http://schemas.microsoft.com/office/powerpoint/2010/main" val="288615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F8D4BE-2E4E-9E47-9747-EC4CBA48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699" y="1429637"/>
            <a:ext cx="9144000" cy="23876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844BF"/>
                </a:solidFill>
              </a:rPr>
              <a:t>Маркетинговое исследование рынка</a:t>
            </a:r>
            <a:endParaRPr lang="ru-RU" dirty="0">
              <a:solidFill>
                <a:srgbClr val="A844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0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42D83618-1A96-3044-A466-5C88916A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64" y="76200"/>
            <a:ext cx="8402637" cy="685800"/>
          </a:xfrm>
        </p:spPr>
        <p:txBody>
          <a:bodyPr>
            <a:normAutofit/>
          </a:bodyPr>
          <a:lstStyle/>
          <a:p>
            <a:r>
              <a:rPr lang="ru-RU" altLang="ru-RU" sz="3300" b="1">
                <a:solidFill>
                  <a:srgbClr val="7030A0"/>
                </a:solidFill>
              </a:rPr>
              <a:t>Маркетинговые исследования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851E920F-F4F1-764F-8FF8-13B279BF9081}"/>
              </a:ext>
            </a:extLst>
          </p:cNvPr>
          <p:cNvSpPr/>
          <p:nvPr/>
        </p:nvSpPr>
        <p:spPr>
          <a:xfrm>
            <a:off x="1662676" y="762001"/>
            <a:ext cx="9171228" cy="177126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2E3917"/>
                </a:solidFill>
              </a:rPr>
              <a:t>Маркетинговое исследование рынка </a:t>
            </a:r>
            <a:r>
              <a:rPr lang="ru-RU" sz="2400" dirty="0">
                <a:solidFill>
                  <a:srgbClr val="2E3917"/>
                </a:solidFill>
              </a:rPr>
              <a:t>-</a:t>
            </a:r>
            <a:r>
              <a:rPr lang="ru-RU" sz="2400" b="1" dirty="0">
                <a:solidFill>
                  <a:srgbClr val="2E3917"/>
                </a:solidFill>
              </a:rPr>
              <a:t> </a:t>
            </a:r>
            <a:r>
              <a:rPr lang="ru-RU" sz="2400" dirty="0">
                <a:solidFill>
                  <a:srgbClr val="003300"/>
                </a:solidFill>
              </a:rPr>
              <a:t>это сбор, обработка и анализ различных видов информации с целью принятия обоснованных управленческих, финансовых и производственных решений, идущих </a:t>
            </a:r>
            <a:r>
              <a:rPr lang="ru-RU" sz="2400" b="1" dirty="0">
                <a:solidFill>
                  <a:srgbClr val="003300"/>
                </a:solidFill>
              </a:rPr>
              <a:t>на пользу  бизнесу</a:t>
            </a:r>
            <a:r>
              <a:rPr lang="ru-RU" sz="2400" dirty="0">
                <a:solidFill>
                  <a:srgbClr val="003300"/>
                </a:solidFill>
              </a:rPr>
              <a:t>.</a:t>
            </a:r>
            <a:endParaRPr lang="ru-RU" sz="2400" dirty="0">
              <a:solidFill>
                <a:srgbClr val="2E3917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2B3E936-A809-DD4D-B006-93B1725E8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220" y="2957514"/>
            <a:ext cx="5100638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003300"/>
                </a:solidFill>
                <a:cs typeface="Times New Roman" pitchFamily="18" charset="0"/>
              </a:rPr>
              <a:t>В ходе исследований решаются одна или несколько задач:</a:t>
            </a:r>
          </a:p>
          <a:p>
            <a:pPr algn="just">
              <a:defRPr/>
            </a:pPr>
            <a:endParaRPr lang="ru-RU" sz="2000" b="1" dirty="0">
              <a:solidFill>
                <a:srgbClr val="003300"/>
              </a:solidFill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cs typeface="Times New Roman" pitchFamily="18" charset="0"/>
              </a:rPr>
              <a:t>  оценка состояния и тенденций развития рынка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cs typeface="Times New Roman" pitchFamily="18" charset="0"/>
              </a:rPr>
              <a:t>  выявление свободных рыночных ниш 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cs typeface="Times New Roman" pitchFamily="18" charset="0"/>
              </a:rPr>
              <a:t>  исследование поведения потребителей</a:t>
            </a:r>
          </a:p>
          <a:p>
            <a:pPr marL="177800" indent="-177800" eaLnBrk="0" hangingPunct="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cs typeface="Times New Roman" pitchFamily="18" charset="0"/>
              </a:rPr>
              <a:t> анализ деятельности конкурентов</a:t>
            </a:r>
          </a:p>
          <a:p>
            <a:pPr marL="177800" indent="-177800" eaLnBrk="0" hangingPunct="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cs typeface="Times New Roman" pitchFamily="18" charset="0"/>
              </a:rPr>
              <a:t> анализ проведенных рекламных и сбытовых  мероприятий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cs typeface="Times New Roman" pitchFamily="18" charset="0"/>
              </a:rPr>
              <a:t>  анализ собственной деятельности и т.д.</a:t>
            </a:r>
            <a:endParaRPr lang="ru-RU" sz="2000" dirty="0">
              <a:solidFill>
                <a:srgbClr val="003300"/>
              </a:solidFill>
            </a:endParaRPr>
          </a:p>
        </p:txBody>
      </p:sp>
      <p:pic>
        <p:nvPicPr>
          <p:cNvPr id="6149" name="Рисунок 10" descr="MC900303050.JPG">
            <a:extLst>
              <a:ext uri="{FF2B5EF4-FFF2-40B4-BE49-F238E27FC236}">
                <a16:creationId xmlns:a16="http://schemas.microsoft.com/office/drawing/2014/main" id="{29934F7B-E1E8-9046-9B24-756C64495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3" y="2957514"/>
            <a:ext cx="1344612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2" descr="MC900341852.JPG">
            <a:extLst>
              <a:ext uri="{FF2B5EF4-FFF2-40B4-BE49-F238E27FC236}">
                <a16:creationId xmlns:a16="http://schemas.microsoft.com/office/drawing/2014/main" id="{3B43553B-0618-4341-826E-13EDD3A3E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706814"/>
            <a:ext cx="246538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80301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2347</TotalTime>
  <Words>2391</Words>
  <Application>Microsoft Office PowerPoint</Application>
  <PresentationFormat>Широкоэкранный</PresentationFormat>
  <Paragraphs>511</Paragraphs>
  <Slides>55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9" baseType="lpstr">
      <vt:lpstr>Aharoni</vt:lpstr>
      <vt:lpstr>Apple Color Emoji</vt:lpstr>
      <vt:lpstr>Arial</vt:lpstr>
      <vt:lpstr>Arial Black</vt:lpstr>
      <vt:lpstr>Calibri</vt:lpstr>
      <vt:lpstr>Calibri Light</vt:lpstr>
      <vt:lpstr>Comic Sans MS</vt:lpstr>
      <vt:lpstr>ProximaNova</vt:lpstr>
      <vt:lpstr>system-ui</vt:lpstr>
      <vt:lpstr>Tahoma</vt:lpstr>
      <vt:lpstr>Times New Roman</vt:lpstr>
      <vt:lpstr>Wingdings</vt:lpstr>
      <vt:lpstr>Wingdings 3</vt:lpstr>
      <vt:lpstr>Тема Office</vt:lpstr>
      <vt:lpstr>Бизнес-план  от а до я</vt:lpstr>
      <vt:lpstr>Предпринимательская идея и её выбор</vt:lpstr>
      <vt:lpstr>Актуальность бизнес-идеи</vt:lpstr>
      <vt:lpstr>Презентация PowerPoint</vt:lpstr>
      <vt:lpstr>Презентация PowerPoint</vt:lpstr>
      <vt:lpstr>Презентация PowerPoint</vt:lpstr>
      <vt:lpstr>Презентация PowerPoint</vt:lpstr>
      <vt:lpstr>Маркетинговое исследование рынка</vt:lpstr>
      <vt:lpstr>Маркетинговые исследования</vt:lpstr>
      <vt:lpstr>Объекты исследований</vt:lpstr>
      <vt:lpstr>1. РЫНОК</vt:lpstr>
      <vt:lpstr>2. Потребители</vt:lpstr>
      <vt:lpstr>Сегментация рынка</vt:lpstr>
      <vt:lpstr>3. Товар</vt:lpstr>
      <vt:lpstr>4. Конкуренты</vt:lpstr>
      <vt:lpstr>Источники информации</vt:lpstr>
      <vt:lpstr>Методы исследований</vt:lpstr>
      <vt:lpstr>Организационный  план</vt:lpstr>
      <vt:lpstr>Организационный план включает:</vt:lpstr>
      <vt:lpstr>1. Выбор организационно-правовой формы</vt:lpstr>
      <vt:lpstr>2. Определение потребности в кадрах</vt:lpstr>
      <vt:lpstr>2. Определение потребности в кадрах</vt:lpstr>
      <vt:lpstr>Производственный  план</vt:lpstr>
      <vt:lpstr>Презентация PowerPoint</vt:lpstr>
      <vt:lpstr>Определение производственной себестоимости продукции</vt:lpstr>
      <vt:lpstr>Пример определения себестоимости</vt:lpstr>
      <vt:lpstr>План реализации проекта</vt:lpstr>
      <vt:lpstr>Презентация PowerPoint</vt:lpstr>
      <vt:lpstr>Маркетинговый  план</vt:lpstr>
      <vt:lpstr>Основные разделы  плана маркетинга:</vt:lpstr>
      <vt:lpstr>1. Товарная политика</vt:lpstr>
      <vt:lpstr>2. Ценовая политика</vt:lpstr>
      <vt:lpstr>Установление цены</vt:lpstr>
      <vt:lpstr>Каналы распределения продукции</vt:lpstr>
      <vt:lpstr>4. Коммуникационная политика</vt:lpstr>
      <vt:lpstr>           Продвижение               основа продвижения товара на рынок – реклама!</vt:lpstr>
      <vt:lpstr>Финансовый  план</vt:lpstr>
      <vt:lpstr>Цель раздела:</vt:lpstr>
      <vt:lpstr>Основные направления:</vt:lpstr>
      <vt:lpstr>Расчет объема инвестирования проекта </vt:lpstr>
      <vt:lpstr>Расчет экономических показателей </vt:lpstr>
      <vt:lpstr>Расчет экономических показателей</vt:lpstr>
      <vt:lpstr>Расчет экономических показателей</vt:lpstr>
      <vt:lpstr>Расчет экономических показателей</vt:lpstr>
      <vt:lpstr>Расчет экономических показателей</vt:lpstr>
      <vt:lpstr>Расчет экономических показателей</vt:lpstr>
      <vt:lpstr>Расчет экономических показателей</vt:lpstr>
      <vt:lpstr>Расчет чистой прибыли и рентабельности</vt:lpstr>
      <vt:lpstr>Оценка рисков</vt:lpstr>
      <vt:lpstr>Риски</vt:lpstr>
      <vt:lpstr>Финансово-экономические риски</vt:lpstr>
      <vt:lpstr>Оценка рисков проекта</vt:lpstr>
      <vt:lpstr>Страхование</vt:lpstr>
      <vt:lpstr>ПРОГРАММНЫЕ ПРОДУКТЫ НАМ В ПОМОЩЬ: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Майя</cp:lastModifiedBy>
  <cp:revision>63</cp:revision>
  <dcterms:created xsi:type="dcterms:W3CDTF">2019-12-08T13:50:08Z</dcterms:created>
  <dcterms:modified xsi:type="dcterms:W3CDTF">2023-09-26T13:53:17Z</dcterms:modified>
</cp:coreProperties>
</file>